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1" r:id="rId5"/>
    <p:sldId id="262" r:id="rId6"/>
    <p:sldId id="265" r:id="rId7"/>
    <p:sldId id="279" r:id="rId8"/>
    <p:sldId id="263" r:id="rId9"/>
    <p:sldId id="281" r:id="rId10"/>
    <p:sldId id="282" r:id="rId11"/>
    <p:sldId id="283" r:id="rId12"/>
    <p:sldId id="285" r:id="rId13"/>
    <p:sldId id="266" r:id="rId14"/>
    <p:sldId id="267" r:id="rId15"/>
    <p:sldId id="274" r:id="rId16"/>
    <p:sldId id="288" r:id="rId17"/>
    <p:sldId id="268" r:id="rId18"/>
    <p:sldId id="269" r:id="rId19"/>
    <p:sldId id="270" r:id="rId20"/>
    <p:sldId id="286" r:id="rId21"/>
    <p:sldId id="271" r:id="rId22"/>
    <p:sldId id="275" r:id="rId23"/>
    <p:sldId id="276" r:id="rId24"/>
    <p:sldId id="277" r:id="rId25"/>
    <p:sldId id="284" r:id="rId26"/>
    <p:sldId id="289" r:id="rId27"/>
    <p:sldId id="290" r:id="rId28"/>
    <p:sldId id="291" r:id="rId29"/>
    <p:sldId id="292" r:id="rId30"/>
    <p:sldId id="293" r:id="rId31"/>
    <p:sldId id="278" r:id="rId3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99FF"/>
    <a:srgbClr val="CCFF33"/>
    <a:srgbClr val="66FF99"/>
    <a:srgbClr val="33CCFF"/>
    <a:srgbClr val="990033"/>
    <a:srgbClr val="00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797C22A9-E1ED-4E6B-A23D-9DEB18EB5D1B}" type="datetimeFigureOut">
              <a:rPr lang="it-IT" smtClean="0"/>
              <a:t>02/01/2018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6F78DD1-AE0D-4710-9E93-7F85693D2D83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716016" y="4077072"/>
            <a:ext cx="3313355" cy="1702160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Std Black" pitchFamily="18" charset="0"/>
              </a:rPr>
              <a:t>Italian 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Std Black" pitchFamily="18" charset="0"/>
              </a:rPr>
              <a:t>System </a:t>
            </a:r>
            <a:b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Std Black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oper Std Black" pitchFamily="18" charset="0"/>
              </a:rPr>
              <a:t>for bullying prevention</a:t>
            </a:r>
            <a:endParaRPr lang="it-IT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oper Std Black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14887"/>
            <a:ext cx="1368152" cy="1674806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92" y="2780928"/>
            <a:ext cx="3724275" cy="209898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4144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3960440" cy="5594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788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36712"/>
            <a:ext cx="3816424" cy="5391456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917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92695"/>
            <a:ext cx="3960440" cy="5594907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482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63688" y="1997839"/>
            <a:ext cx="50943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/>
              <a:t>MIUR</a:t>
            </a:r>
            <a:r>
              <a:rPr lang="en-US" sz="2400" dirty="0" smtClean="0"/>
              <a:t>  published the </a:t>
            </a:r>
          </a:p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"</a:t>
            </a:r>
            <a:r>
              <a:rPr lang="en-US" sz="2400" i="1" dirty="0" smtClean="0"/>
              <a:t>GUIDANCE LINES TO  PREVENT BULLYING AND </a:t>
            </a:r>
            <a:r>
              <a:rPr lang="en-US" sz="2400" i="1" dirty="0" err="1" smtClean="0"/>
              <a:t>CYBERBULLYING</a:t>
            </a:r>
            <a:r>
              <a:rPr lang="en-US" sz="2400" i="1" dirty="0" smtClean="0"/>
              <a:t>“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 smtClean="0"/>
              <a:t> an important benchmark for teachers and households. </a:t>
            </a:r>
            <a:endParaRPr lang="it-IT" sz="2400" dirty="0"/>
          </a:p>
        </p:txBody>
      </p:sp>
      <p:sp>
        <p:nvSpPr>
          <p:cNvPr id="3" name="Rettangolo 2"/>
          <p:cNvSpPr/>
          <p:nvPr/>
        </p:nvSpPr>
        <p:spPr>
          <a:xfrm>
            <a:off x="3779912" y="986825"/>
            <a:ext cx="13468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prstClr val="black"/>
                </a:solidFill>
              </a:rPr>
              <a:t> </a:t>
            </a:r>
            <a:r>
              <a:rPr lang="en-US" sz="3600" b="1" dirty="0">
                <a:solidFill>
                  <a:prstClr val="black"/>
                </a:solidFill>
              </a:rPr>
              <a:t>2015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856292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344981" y="912023"/>
            <a:ext cx="400462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</a:rPr>
              <a:t>Local Framework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610847" y="1723830"/>
            <a:ext cx="39495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70C0"/>
                </a:solidFill>
              </a:rPr>
              <a:t>Regional </a:t>
            </a:r>
            <a:r>
              <a:rPr lang="en-US" b="1" dirty="0">
                <a:solidFill>
                  <a:srgbClr val="0070C0"/>
                </a:solidFill>
              </a:rPr>
              <a:t>Observatory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365028" y="2096267"/>
            <a:ext cx="65053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reference point </a:t>
            </a:r>
            <a:r>
              <a:rPr lang="en-US" dirty="0" smtClean="0">
                <a:solidFill>
                  <a:prstClr val="black"/>
                </a:solidFill>
              </a:rPr>
              <a:t> for </a:t>
            </a:r>
            <a:r>
              <a:rPr lang="en-US" dirty="0">
                <a:solidFill>
                  <a:prstClr val="black"/>
                </a:solidFill>
              </a:rPr>
              <a:t>teachers, </a:t>
            </a:r>
            <a:r>
              <a:rPr lang="en-US" dirty="0" smtClean="0">
                <a:solidFill>
                  <a:prstClr val="black"/>
                </a:solidFill>
              </a:rPr>
              <a:t>schools </a:t>
            </a:r>
            <a:r>
              <a:rPr lang="en-US" dirty="0">
                <a:solidFill>
                  <a:prstClr val="black"/>
                </a:solidFill>
              </a:rPr>
              <a:t>and </a:t>
            </a:r>
            <a:r>
              <a:rPr lang="en-US" dirty="0" smtClean="0">
                <a:solidFill>
                  <a:prstClr val="black"/>
                </a:solidFill>
              </a:rPr>
              <a:t>public bodies.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555776" y="2636912"/>
            <a:ext cx="3583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it-IT" b="1" dirty="0" smtClean="0">
                <a:solidFill>
                  <a:srgbClr val="0070C0"/>
                </a:solidFill>
              </a:rPr>
              <a:t>Local </a:t>
            </a:r>
            <a:r>
              <a:rPr lang="it-IT" b="1" dirty="0" err="1" smtClean="0">
                <a:solidFill>
                  <a:srgbClr val="0070C0"/>
                </a:solidFill>
              </a:rPr>
              <a:t>Support</a:t>
            </a:r>
            <a:r>
              <a:rPr lang="it-IT" b="1" dirty="0" smtClean="0">
                <a:solidFill>
                  <a:srgbClr val="0070C0"/>
                </a:solidFill>
              </a:rPr>
              <a:t> Centres (CTS)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69198" y="3006244"/>
            <a:ext cx="763284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err="1" smtClean="0"/>
              <a:t>Lanciano</a:t>
            </a:r>
            <a:r>
              <a:rPr lang="en-US" sz="2200" dirty="0" smtClean="0"/>
              <a:t> houses the local </a:t>
            </a:r>
            <a:r>
              <a:rPr lang="en-US" sz="2200" b="1" dirty="0" smtClean="0">
                <a:solidFill>
                  <a:srgbClr val="0070C0"/>
                </a:solidFill>
              </a:rPr>
              <a:t>CTS </a:t>
            </a:r>
            <a:r>
              <a:rPr lang="en-US" sz="2200" dirty="0" smtClean="0"/>
              <a:t>point: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200" dirty="0" smtClean="0"/>
              <a:t>It acts  in favor of pupils with Special Educational Needs,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200" dirty="0" smtClean="0"/>
              <a:t>It promotes learning, development and socialization of students with disabilities and specific learning disorders,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200" dirty="0"/>
              <a:t>I</a:t>
            </a:r>
            <a:r>
              <a:rPr lang="en-US" sz="2200" dirty="0" smtClean="0"/>
              <a:t>t provides information, advice, training, for children with learning difficulties,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2200" b="1" i="1" dirty="0" smtClean="0">
                <a:solidFill>
                  <a:srgbClr val="00B050"/>
                </a:solidFill>
              </a:rPr>
              <a:t>It founded a Help desk against Bullying and </a:t>
            </a:r>
            <a:r>
              <a:rPr lang="en-US" sz="2200" b="1" i="1" dirty="0" err="1" smtClean="0">
                <a:solidFill>
                  <a:srgbClr val="00B050"/>
                </a:solidFill>
              </a:rPr>
              <a:t>Cyberbullying</a:t>
            </a:r>
            <a:endParaRPr lang="it-IT" sz="2200" b="1" i="1" dirty="0">
              <a:solidFill>
                <a:srgbClr val="00B050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677" y="2430366"/>
            <a:ext cx="1368005" cy="912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795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24744"/>
            <a:ext cx="4243387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2117725"/>
            <a:ext cx="7394575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4783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39752" y="829610"/>
            <a:ext cx="4426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sz="2400" b="1" dirty="0" smtClean="0">
                <a:solidFill>
                  <a:srgbClr val="00B050"/>
                </a:solidFill>
              </a:rPr>
              <a:t>Conferences at Don </a:t>
            </a:r>
            <a:r>
              <a:rPr lang="en-GB" sz="2400" b="1" dirty="0" err="1" smtClean="0">
                <a:solidFill>
                  <a:srgbClr val="00B050"/>
                </a:solidFill>
              </a:rPr>
              <a:t>Milani</a:t>
            </a:r>
            <a:endParaRPr lang="it-IT" b="1" dirty="0">
              <a:solidFill>
                <a:srgbClr val="00B05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366" y="1307624"/>
            <a:ext cx="3498983" cy="49430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34647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483768" y="1052736"/>
            <a:ext cx="41985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GB" sz="2400" b="1" dirty="0" smtClean="0">
                <a:solidFill>
                  <a:srgbClr val="00B050"/>
                </a:solidFill>
              </a:rPr>
              <a:t>Listening</a:t>
            </a:r>
            <a:r>
              <a:rPr lang="en-GB" b="1" dirty="0" smtClean="0">
                <a:solidFill>
                  <a:srgbClr val="00B050"/>
                </a:solidFill>
              </a:rPr>
              <a:t> and Information Desk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827584" y="1556792"/>
            <a:ext cx="75608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It involves: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800" dirty="0" smtClean="0"/>
              <a:t>the Department for Social Policies of </a:t>
            </a:r>
          </a:p>
          <a:p>
            <a:r>
              <a:rPr lang="en-US" sz="2800" dirty="0" err="1" smtClean="0"/>
              <a:t>Lanciano</a:t>
            </a:r>
            <a:r>
              <a:rPr lang="en-US" sz="2800" dirty="0" smtClean="0"/>
              <a:t> Municipality;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800" dirty="0" smtClean="0"/>
              <a:t>Psychologists;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800" dirty="0" smtClean="0"/>
              <a:t>Sociologists;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2800" dirty="0" err="1" smtClean="0"/>
              <a:t>Pedagogists</a:t>
            </a:r>
            <a:r>
              <a:rPr lang="en-US" sz="2800" dirty="0" smtClean="0"/>
              <a:t> </a:t>
            </a:r>
          </a:p>
          <a:p>
            <a:r>
              <a:rPr lang="en-US" sz="2800" dirty="0" smtClean="0"/>
              <a:t>for Infant , Primary and Secondary school;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GB" sz="2800" dirty="0" smtClean="0"/>
              <a:t>Lawyer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59892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27584" y="1844824"/>
            <a:ext cx="75608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• Provides  opportunities to exchange ideas on the issue of legality;</a:t>
            </a:r>
          </a:p>
          <a:p>
            <a:endParaRPr lang="en-US" sz="2000" dirty="0" smtClean="0">
              <a:latin typeface="Adobe Heiti Std R" pitchFamily="34" charset="-128"/>
              <a:ea typeface="Adobe Heiti Std R" pitchFamily="34" charset="-128"/>
            </a:endParaRPr>
          </a:p>
          <a:p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• </a:t>
            </a:r>
            <a:r>
              <a:rPr lang="en-US" sz="2000" dirty="0">
                <a:latin typeface="Adobe Heiti Std R" pitchFamily="34" charset="-128"/>
                <a:ea typeface="Adobe Heiti Std R" pitchFamily="34" charset="-128"/>
              </a:rPr>
              <a:t>S</a:t>
            </a:r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upports the rights of children</a:t>
            </a:r>
          </a:p>
          <a:p>
            <a:endParaRPr lang="en-US" sz="2000" dirty="0" smtClean="0">
              <a:latin typeface="Adobe Heiti Std R" pitchFamily="34" charset="-128"/>
              <a:ea typeface="Adobe Heiti Std R" pitchFamily="34" charset="-128"/>
            </a:endParaRPr>
          </a:p>
          <a:p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• Provides  information about criminal liability of minors;</a:t>
            </a:r>
          </a:p>
          <a:p>
            <a:endParaRPr lang="en-US" sz="2000" dirty="0" smtClean="0">
              <a:latin typeface="Adobe Heiti Std R" pitchFamily="34" charset="-128"/>
              <a:ea typeface="Adobe Heiti Std R" pitchFamily="34" charset="-128"/>
            </a:endParaRPr>
          </a:p>
          <a:p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• Enables discussions on risk behavior;</a:t>
            </a:r>
          </a:p>
          <a:p>
            <a:endParaRPr lang="en-US" sz="2000" dirty="0" smtClean="0">
              <a:latin typeface="Adobe Heiti Std R" pitchFamily="34" charset="-128"/>
              <a:ea typeface="Adobe Heiti Std R" pitchFamily="34" charset="-128"/>
            </a:endParaRPr>
          </a:p>
          <a:p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• Supports  self-confidence in victims of bullying;</a:t>
            </a:r>
          </a:p>
          <a:p>
            <a:endParaRPr lang="en-US" sz="2000" dirty="0" smtClean="0">
              <a:latin typeface="Adobe Heiti Std R" pitchFamily="34" charset="-128"/>
              <a:ea typeface="Adobe Heiti Std R" pitchFamily="34" charset="-128"/>
            </a:endParaRPr>
          </a:p>
          <a:p>
            <a:r>
              <a:rPr lang="en-US" sz="2000" dirty="0" smtClean="0">
                <a:latin typeface="Adobe Heiti Std R" pitchFamily="34" charset="-128"/>
                <a:ea typeface="Adobe Heiti Std R" pitchFamily="34" charset="-128"/>
              </a:rPr>
              <a:t>• Promotes  exchanges between schools, local authorities and parents to encourage alliances and synergies.</a:t>
            </a:r>
            <a:endParaRPr lang="it-IT" sz="2000" dirty="0">
              <a:latin typeface="Adobe Heiti Std R" pitchFamily="34" charset="-128"/>
              <a:ea typeface="Adobe Heiti Std R" pitchFamily="34" charset="-128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2627784" y="1124744"/>
            <a:ext cx="4196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 smtClean="0"/>
              <a:t>Our</a:t>
            </a:r>
            <a:r>
              <a:rPr lang="it-IT" dirty="0" smtClean="0"/>
              <a:t>  </a:t>
            </a:r>
            <a:r>
              <a:rPr lang="it-IT" b="1" dirty="0" err="1" smtClean="0">
                <a:solidFill>
                  <a:srgbClr val="00B050"/>
                </a:solidFill>
              </a:rPr>
              <a:t>Listening</a:t>
            </a:r>
            <a:r>
              <a:rPr lang="it-IT" b="1" dirty="0" smtClean="0">
                <a:solidFill>
                  <a:srgbClr val="00B050"/>
                </a:solidFill>
              </a:rPr>
              <a:t> and Information Desk</a:t>
            </a:r>
            <a:r>
              <a:rPr lang="it-IT" dirty="0" smtClean="0"/>
              <a:t>: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9424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13112" y="1010136"/>
            <a:ext cx="60292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u="sng" dirty="0" smtClean="0">
                <a:solidFill>
                  <a:srgbClr val="FF0000"/>
                </a:solidFill>
              </a:rPr>
              <a:t>Actions carried out in the last two years</a:t>
            </a:r>
            <a:endParaRPr lang="it-IT" sz="2400" u="sng" dirty="0">
              <a:solidFill>
                <a:srgbClr val="FF000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379348" y="2348880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2400" dirty="0" smtClean="0">
                <a:solidFill>
                  <a:srgbClr val="FF0000"/>
                </a:solidFill>
              </a:rPr>
              <a:t>film club </a:t>
            </a:r>
            <a:r>
              <a:rPr lang="en-US" sz="2400" dirty="0" smtClean="0"/>
              <a:t>for students   with the support of an experienced lawyer in juvenile law, an educational psychologist and a psychologist.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158885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National </a:t>
            </a:r>
            <a:r>
              <a:rPr lang="it-IT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en-US" sz="3200" dirty="0">
                <a:solidFill>
                  <a:schemeClr val="tx1"/>
                </a:solidFill>
              </a:rPr>
              <a:t>In the last decade the social and cultural landscape of our country has changed as has happened in many other European countries, resulting in a real educational emergency: </a:t>
            </a:r>
            <a:r>
              <a:rPr lang="en-US" sz="3200" b="1" dirty="0">
                <a:solidFill>
                  <a:schemeClr val="tx1"/>
                </a:solidFill>
              </a:rPr>
              <a:t>bullying.</a:t>
            </a:r>
            <a:endParaRPr lang="it-IT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940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6346825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417" y="3580204"/>
            <a:ext cx="5889625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87" y="2196992"/>
            <a:ext cx="2682944" cy="1337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865792"/>
            <a:ext cx="1559000" cy="1348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720154"/>
            <a:ext cx="3918209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624" y="2276872"/>
            <a:ext cx="2773363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84" y="4818482"/>
            <a:ext cx="15240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1405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691680" y="934438"/>
            <a:ext cx="55081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CURRENT STEPS  AGAINST  BULLYING</a:t>
            </a:r>
            <a:endParaRPr lang="it-IT" sz="2400" b="1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755576" y="1628800"/>
            <a:ext cx="77048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ooper Std Black" pitchFamily="18" charset="0"/>
              </a:rPr>
              <a:t>D</a:t>
            </a:r>
            <a:r>
              <a:rPr lang="en-US" sz="2800" b="1" dirty="0" smtClean="0">
                <a:latin typeface="Cooper Std Black" pitchFamily="18" charset="0"/>
              </a:rPr>
              <a:t>ue to the systematic work </a:t>
            </a:r>
          </a:p>
          <a:p>
            <a:pPr algn="ctr"/>
            <a:r>
              <a:rPr lang="en-US" sz="2800" b="1" dirty="0" smtClean="0">
                <a:latin typeface="Cooper Std Black" pitchFamily="18" charset="0"/>
              </a:rPr>
              <a:t>of prevention operated from our area,</a:t>
            </a:r>
          </a:p>
          <a:p>
            <a:pPr algn="ctr"/>
            <a:r>
              <a:rPr lang="en-US" sz="2800" b="1" dirty="0" smtClean="0">
                <a:latin typeface="Cooper Std Black" pitchFamily="18" charset="0"/>
              </a:rPr>
              <a:t>our School  is characterized by </a:t>
            </a:r>
          </a:p>
          <a:p>
            <a:pPr algn="ctr"/>
            <a:r>
              <a:rPr lang="en-US" sz="2800" b="1" dirty="0" smtClean="0">
                <a:latin typeface="Cooper Std Black" pitchFamily="18" charset="0"/>
              </a:rPr>
              <a:t>the </a:t>
            </a:r>
            <a:r>
              <a:rPr lang="en-US" sz="2800" b="1" dirty="0" smtClean="0">
                <a:solidFill>
                  <a:srgbClr val="FF0000"/>
                </a:solidFill>
                <a:latin typeface="Cooper Std Black" pitchFamily="18" charset="0"/>
              </a:rPr>
              <a:t>absence of critical situations </a:t>
            </a:r>
            <a:r>
              <a:rPr lang="en-US" sz="2800" b="1" dirty="0" smtClean="0">
                <a:latin typeface="Cooper Std Black" pitchFamily="18" charset="0"/>
              </a:rPr>
              <a:t>regarding bullying.</a:t>
            </a:r>
          </a:p>
          <a:p>
            <a:pPr algn="ctr"/>
            <a:endParaRPr lang="en-US" sz="2800" b="1" dirty="0">
              <a:latin typeface="Cooper Std Black" pitchFamily="18" charset="0"/>
            </a:endParaRPr>
          </a:p>
          <a:p>
            <a:pPr algn="ctr"/>
            <a:r>
              <a:rPr lang="en-US" sz="2800" b="1" dirty="0" smtClean="0">
                <a:latin typeface="Cooper Std Black" pitchFamily="18" charset="0"/>
              </a:rPr>
              <a:t>We just detect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Cooper Std Black" pitchFamily="18" charset="0"/>
              </a:rPr>
              <a:t>events of minor importance </a:t>
            </a:r>
          </a:p>
          <a:p>
            <a:pPr algn="ctr"/>
            <a:r>
              <a:rPr lang="en-US" sz="2800" b="1" dirty="0" smtClean="0">
                <a:latin typeface="Cooper Std Black" pitchFamily="18" charset="0"/>
              </a:rPr>
              <a:t>which are not, in any case, </a:t>
            </a:r>
          </a:p>
          <a:p>
            <a:pPr algn="ctr"/>
            <a:r>
              <a:rPr lang="en-US" sz="2800" b="1" dirty="0" smtClean="0">
                <a:latin typeface="Cooper Std Black" pitchFamily="18" charset="0"/>
              </a:rPr>
              <a:t> neglected !</a:t>
            </a:r>
            <a:endParaRPr lang="it-IT" sz="2800" b="1" dirty="0">
              <a:latin typeface="Cooper Std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869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608" y="1052736"/>
            <a:ext cx="71287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ONCE   a single episode is detected , the school:</a:t>
            </a:r>
          </a:p>
          <a:p>
            <a:endParaRPr lang="en-US" sz="2800" b="1" dirty="0" smtClean="0"/>
          </a:p>
          <a:p>
            <a:pPr algn="ctr"/>
            <a:r>
              <a:rPr lang="en-US" sz="2800" b="1" dirty="0" smtClean="0"/>
              <a:t>• Activates an educational and 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non-punitive</a:t>
            </a:r>
            <a:r>
              <a:rPr lang="en-US" sz="2800" b="1" dirty="0" smtClean="0"/>
              <a:t> approach;</a:t>
            </a:r>
          </a:p>
          <a:p>
            <a:pPr marL="457200" indent="-457200" algn="ctr">
              <a:buFont typeface="Arial" pitchFamily="34" charset="0"/>
              <a:buChar char="•"/>
            </a:pPr>
            <a:r>
              <a:rPr lang="en-US" sz="2800" b="1" dirty="0" smtClean="0"/>
              <a:t>Promotes </a:t>
            </a:r>
            <a:r>
              <a:rPr lang="en-US" sz="2800" b="1" i="1" dirty="0" smtClean="0"/>
              <a:t>Dialogue</a:t>
            </a:r>
            <a:r>
              <a:rPr lang="en-US" sz="2800" b="1" dirty="0" smtClean="0"/>
              <a:t>: teachers  first talk individually with the students  involved;</a:t>
            </a:r>
          </a:p>
          <a:p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4455631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971600" y="908720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• Works on </a:t>
            </a:r>
            <a:r>
              <a:rPr lang="en-US" sz="2800" b="1" dirty="0" smtClean="0">
                <a:solidFill>
                  <a:srgbClr val="0070C0"/>
                </a:solidFill>
              </a:rPr>
              <a:t>victims</a:t>
            </a:r>
            <a:r>
              <a:rPr lang="en-US" sz="2800" b="1" dirty="0" smtClean="0"/>
              <a:t> or </a:t>
            </a:r>
            <a:r>
              <a:rPr lang="en-US" sz="2800" b="1" dirty="0" smtClean="0">
                <a:solidFill>
                  <a:srgbClr val="FF0000"/>
                </a:solidFill>
              </a:rPr>
              <a:t>bullies</a:t>
            </a:r>
            <a:r>
              <a:rPr lang="en-US" sz="2800" b="1" dirty="0" smtClean="0"/>
              <a:t> </a:t>
            </a:r>
          </a:p>
          <a:p>
            <a:pPr algn="ctr"/>
            <a:r>
              <a:rPr lang="en-US" sz="2800" b="1" dirty="0" smtClean="0"/>
              <a:t>through </a:t>
            </a:r>
            <a:r>
              <a:rPr lang="en-US" sz="2800" b="1" dirty="0" smtClean="0">
                <a:solidFill>
                  <a:srgbClr val="FF9900"/>
                </a:solidFill>
              </a:rPr>
              <a:t>individual support</a:t>
            </a:r>
            <a:r>
              <a:rPr lang="en-US" sz="2800" b="1" dirty="0" smtClean="0"/>
              <a:t>,</a:t>
            </a:r>
          </a:p>
          <a:p>
            <a:pPr algn="ctr"/>
            <a:r>
              <a:rPr lang="en-US" sz="2800" b="1" dirty="0" smtClean="0"/>
              <a:t>according to a </a:t>
            </a:r>
            <a:r>
              <a:rPr lang="en-US" sz="2800" b="1" u="sng" dirty="0" smtClean="0"/>
              <a:t>moral approach </a:t>
            </a:r>
          </a:p>
          <a:p>
            <a:pPr algn="ctr"/>
            <a:r>
              <a:rPr lang="en-US" sz="2800" b="1" dirty="0" smtClean="0"/>
              <a:t>(right and wrong),</a:t>
            </a:r>
          </a:p>
          <a:p>
            <a:pPr algn="ctr"/>
            <a:r>
              <a:rPr lang="en-US" sz="2800" b="1" dirty="0" smtClean="0"/>
              <a:t> </a:t>
            </a:r>
            <a:r>
              <a:rPr lang="en-US" sz="2800" b="1" u="sng" dirty="0" smtClean="0"/>
              <a:t>legal approach</a:t>
            </a:r>
          </a:p>
          <a:p>
            <a:pPr algn="ctr"/>
            <a:r>
              <a:rPr lang="en-US" sz="2800" b="1" dirty="0" smtClean="0"/>
              <a:t> (to live inside-outside the rules) </a:t>
            </a:r>
          </a:p>
          <a:p>
            <a:pPr algn="ctr"/>
            <a:r>
              <a:rPr lang="en-US" sz="2800" b="1" dirty="0" smtClean="0"/>
              <a:t>and </a:t>
            </a:r>
            <a:r>
              <a:rPr lang="en-US" sz="2800" b="1" u="sng" dirty="0" smtClean="0"/>
              <a:t>humanistic approach </a:t>
            </a:r>
          </a:p>
          <a:p>
            <a:pPr algn="ctr"/>
            <a:r>
              <a:rPr lang="en-US" sz="2800" b="1" dirty="0" smtClean="0"/>
              <a:t> (understanding rather than punishing);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303299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1124744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• </a:t>
            </a:r>
            <a:r>
              <a:rPr lang="en-US" sz="2800" b="1" dirty="0" smtClean="0"/>
              <a:t>Works with the group class </a:t>
            </a:r>
          </a:p>
          <a:p>
            <a:pPr algn="ctr"/>
            <a:r>
              <a:rPr lang="en-US" sz="2800" b="1" dirty="0"/>
              <a:t>e</a:t>
            </a:r>
            <a:r>
              <a:rPr lang="en-US" sz="2800" b="1" dirty="0" smtClean="0"/>
              <a:t>nhancing social skills,</a:t>
            </a:r>
          </a:p>
          <a:p>
            <a:pPr algn="ctr"/>
            <a:r>
              <a:rPr lang="en-US" sz="2800" b="1" dirty="0" smtClean="0"/>
              <a:t>promoting cooperation and solidarity, </a:t>
            </a:r>
          </a:p>
          <a:p>
            <a:pPr algn="ctr"/>
            <a:r>
              <a:rPr lang="en-US" sz="2800" b="1" dirty="0"/>
              <a:t>m</a:t>
            </a:r>
            <a:r>
              <a:rPr lang="en-US" sz="2800" b="1" dirty="0" smtClean="0"/>
              <a:t>ediating   conflicts among peers</a:t>
            </a:r>
          </a:p>
          <a:p>
            <a:pPr algn="ctr"/>
            <a:r>
              <a:rPr lang="en-US" sz="2800" b="1" dirty="0" smtClean="0"/>
              <a:t> </a:t>
            </a:r>
            <a:r>
              <a:rPr 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thanks to  our School Project </a:t>
            </a:r>
            <a:r>
              <a:rPr lang="en-US" sz="4000" b="1" dirty="0" smtClean="0"/>
              <a:t>“</a:t>
            </a:r>
            <a:r>
              <a:rPr lang="en-US" sz="4000" b="1" dirty="0" err="1" smtClean="0">
                <a:solidFill>
                  <a:srgbClr val="0070C0"/>
                </a:solidFill>
                <a:latin typeface="Hobo Std" pitchFamily="34" charset="0"/>
              </a:rPr>
              <a:t>E</a:t>
            </a:r>
            <a:r>
              <a:rPr lang="en-US" sz="4000" b="1" dirty="0" err="1" smtClean="0">
                <a:solidFill>
                  <a:srgbClr val="FF0000"/>
                </a:solidFill>
                <a:latin typeface="Hobo Std" pitchFamily="34" charset="0"/>
              </a:rPr>
              <a:t>M</a:t>
            </a:r>
            <a:r>
              <a:rPr lang="en-US" sz="4000" b="1" dirty="0" err="1" smtClean="0">
                <a:solidFill>
                  <a:srgbClr val="00B050"/>
                </a:solidFill>
                <a:latin typeface="Hobo Std" pitchFamily="34" charset="0"/>
              </a:rPr>
              <a:t>O</a:t>
            </a:r>
            <a:r>
              <a:rPr lang="en-US" sz="4000" b="1" dirty="0" err="1" smtClean="0">
                <a:solidFill>
                  <a:srgbClr val="FFC000"/>
                </a:solidFill>
                <a:latin typeface="Hobo Std" pitchFamily="34" charset="0"/>
              </a:rPr>
              <a:t>Z</a:t>
            </a:r>
            <a:r>
              <a:rPr lang="en-US" sz="4000" b="1" dirty="0" err="1" smtClean="0">
                <a:solidFill>
                  <a:srgbClr val="7030A0"/>
                </a:solidFill>
                <a:latin typeface="Hobo Std" pitchFamily="34" charset="0"/>
              </a:rPr>
              <a:t>I</a:t>
            </a:r>
            <a:r>
              <a:rPr lang="en-US" sz="4000" b="1" dirty="0" err="1" smtClean="0">
                <a:solidFill>
                  <a:srgbClr val="C00000"/>
                </a:solidFill>
                <a:latin typeface="Hobo Std" pitchFamily="34" charset="0"/>
              </a:rPr>
              <a:t>O</a:t>
            </a:r>
            <a:r>
              <a:rPr lang="en-US" sz="4000" b="1" dirty="0" err="1" smtClean="0">
                <a:solidFill>
                  <a:srgbClr val="00B0F0"/>
                </a:solidFill>
                <a:latin typeface="Hobo Std" pitchFamily="34" charset="0"/>
              </a:rPr>
              <a:t>N</a:t>
            </a:r>
            <a:r>
              <a:rPr lang="en-US" sz="4000" b="1" dirty="0" err="1" smtClean="0">
                <a:solidFill>
                  <a:srgbClr val="FF0000"/>
                </a:solidFill>
                <a:latin typeface="Hobo Std" pitchFamily="34" charset="0"/>
              </a:rPr>
              <a:t>A</a:t>
            </a:r>
            <a:r>
              <a:rPr lang="en-US" sz="4000" b="1" dirty="0" err="1" smtClean="0">
                <a:solidFill>
                  <a:srgbClr val="990033"/>
                </a:solidFill>
                <a:latin typeface="Hobo Std" pitchFamily="34" charset="0"/>
              </a:rPr>
              <a:t>B</a:t>
            </a:r>
            <a:r>
              <a:rPr lang="en-US" sz="4000" b="1" dirty="0" err="1" smtClean="0">
                <a:latin typeface="Hobo Std" pitchFamily="34" charset="0"/>
              </a:rPr>
              <a:t>I</a:t>
            </a:r>
            <a:r>
              <a:rPr lang="en-US" sz="4000" b="1" dirty="0" err="1" smtClean="0">
                <a:solidFill>
                  <a:srgbClr val="00CC00"/>
                </a:solidFill>
                <a:latin typeface="Hobo Std" pitchFamily="34" charset="0"/>
              </a:rPr>
              <a:t>L</a:t>
            </a:r>
            <a:r>
              <a:rPr lang="en-US" sz="4000" b="1" dirty="0" err="1" smtClean="0">
                <a:solidFill>
                  <a:srgbClr val="33CCFF"/>
                </a:solidFill>
                <a:latin typeface="Hobo Std" pitchFamily="34" charset="0"/>
              </a:rPr>
              <a:t>E</a:t>
            </a:r>
            <a:r>
              <a:rPr lang="en-US" sz="4000" b="1" dirty="0" smtClean="0">
                <a:latin typeface="Hobo Std" pitchFamily="34" charset="0"/>
              </a:rPr>
              <a:t>”</a:t>
            </a:r>
          </a:p>
          <a:p>
            <a:r>
              <a:rPr lang="en-US" sz="2800" dirty="0" smtClean="0"/>
              <a:t> (readings, videos, films, guided class discussions, questionnaires, meetings with external experts)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274500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384316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0687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299712" y="1772816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The </a:t>
            </a:r>
            <a:r>
              <a:rPr lang="en-US" sz="4000" b="1" dirty="0">
                <a:solidFill>
                  <a:srgbClr val="00B050"/>
                </a:solidFill>
              </a:rPr>
              <a:t>teacher's role in the fight against bullying</a:t>
            </a:r>
            <a:endParaRPr lang="it-IT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947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899592" y="1196752"/>
            <a:ext cx="4176464" cy="1944216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 Being trained / informed on the phenomenon, stop it immediately and further be able to develop programs or intervention techniques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275856" y="3573016"/>
            <a:ext cx="4248472" cy="1944216"/>
          </a:xfrm>
          <a:prstGeom prst="rect">
            <a:avLst/>
          </a:prstGeom>
          <a:solidFill>
            <a:srgbClr val="CC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671900" y="4083459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• Do not ignore or underestimate what the </a:t>
            </a:r>
            <a:r>
              <a:rPr lang="en-US" dirty="0" smtClean="0">
                <a:solidFill>
                  <a:srgbClr val="FF0000"/>
                </a:solidFill>
              </a:rPr>
              <a:t>students    </a:t>
            </a:r>
            <a:r>
              <a:rPr lang="en-US" dirty="0">
                <a:solidFill>
                  <a:srgbClr val="FF0000"/>
                </a:solidFill>
              </a:rPr>
              <a:t>say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40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59632" y="1340768"/>
            <a:ext cx="4392488" cy="1944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547664" y="1989710"/>
            <a:ext cx="35070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• Emphasize what happens immediately, not letting go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851920" y="4221088"/>
            <a:ext cx="4104456" cy="1512168"/>
          </a:xfrm>
          <a:prstGeom prst="rect">
            <a:avLst/>
          </a:prstGeom>
          <a:solidFill>
            <a:srgbClr val="66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4023066" y="4654005"/>
            <a:ext cx="376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• Take advantage of the power of the bully in a </a:t>
            </a:r>
            <a:r>
              <a:rPr lang="en-US" dirty="0" smtClean="0">
                <a:solidFill>
                  <a:srgbClr val="FF0000"/>
                </a:solidFill>
              </a:rPr>
              <a:t>positive way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2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259632" y="1412776"/>
            <a:ext cx="4536504" cy="20162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1511660" y="1959223"/>
            <a:ext cx="4032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• Develop important activities on the theme of bullying (discussions, role playing, lectures)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347864" y="3895651"/>
            <a:ext cx="3960440" cy="20162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3706311" y="4257432"/>
            <a:ext cx="3243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• Develop a positive atmosphere in school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96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8645" y="1052736"/>
            <a:ext cx="6637468" cy="460851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-</a:t>
            </a:r>
            <a:r>
              <a:rPr lang="en-US" sz="2800" dirty="0" smtClean="0">
                <a:solidFill>
                  <a:schemeClr val="tx1"/>
                </a:solidFill>
              </a:rPr>
              <a:t> Students </a:t>
            </a:r>
            <a:r>
              <a:rPr lang="en-US" sz="2800" dirty="0">
                <a:solidFill>
                  <a:schemeClr val="tx1"/>
                </a:solidFill>
              </a:rPr>
              <a:t>are unwilling to </a:t>
            </a:r>
            <a:r>
              <a:rPr lang="en-US" sz="2800" dirty="0" smtClean="0">
                <a:solidFill>
                  <a:schemeClr val="tx1"/>
                </a:solidFill>
              </a:rPr>
              <a:t>sacrifice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>- </a:t>
            </a:r>
            <a:r>
              <a:rPr lang="en-US" sz="2800" dirty="0" smtClean="0">
                <a:solidFill>
                  <a:schemeClr val="tx1"/>
                </a:solidFill>
              </a:rPr>
              <a:t>they don’t have the </a:t>
            </a:r>
            <a:r>
              <a:rPr lang="en-US" sz="2800" dirty="0">
                <a:solidFill>
                  <a:schemeClr val="tx1"/>
                </a:solidFill>
              </a:rPr>
              <a:t>necessary </a:t>
            </a:r>
            <a:r>
              <a:rPr lang="en-US" sz="2800" dirty="0" smtClean="0">
                <a:solidFill>
                  <a:schemeClr val="tx1"/>
                </a:solidFill>
              </a:rPr>
              <a:t>  autonomy and responsibility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>-</a:t>
            </a:r>
            <a:r>
              <a:rPr lang="en-US" sz="2800" dirty="0" smtClean="0">
                <a:solidFill>
                  <a:schemeClr val="tx1"/>
                </a:solidFill>
              </a:rPr>
              <a:t> they are </a:t>
            </a:r>
            <a:r>
              <a:rPr lang="en-US" sz="2800" dirty="0">
                <a:solidFill>
                  <a:schemeClr val="tx1"/>
                </a:solidFill>
              </a:rPr>
              <a:t>fragile in front of frustrations deriving from </a:t>
            </a:r>
            <a:r>
              <a:rPr lang="en-US" sz="2800" dirty="0" smtClean="0">
                <a:solidFill>
                  <a:schemeClr val="tx1"/>
                </a:solidFill>
              </a:rPr>
              <a:t>failures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b="1" dirty="0" smtClean="0">
                <a:solidFill>
                  <a:schemeClr val="tx1"/>
                </a:solidFill>
              </a:rPr>
              <a:t>-</a:t>
            </a:r>
            <a:r>
              <a:rPr lang="en-US" sz="2800" dirty="0" smtClean="0">
                <a:solidFill>
                  <a:schemeClr val="tx1"/>
                </a:solidFill>
              </a:rPr>
              <a:t> they are disrespectful </a:t>
            </a:r>
            <a:r>
              <a:rPr lang="en-US" sz="2800" dirty="0">
                <a:solidFill>
                  <a:schemeClr val="tx1"/>
                </a:solidFill>
              </a:rPr>
              <a:t>and sometimes impassive in front of the punitive system put in place by the </a:t>
            </a:r>
            <a:r>
              <a:rPr lang="en-US" sz="2800" dirty="0" smtClean="0">
                <a:solidFill>
                  <a:schemeClr val="tx1"/>
                </a:solidFill>
              </a:rPr>
              <a:t>school </a:t>
            </a:r>
            <a:endParaRPr lang="it-IT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6999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483768" y="1700808"/>
            <a:ext cx="4464496" cy="252028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• Protect the victim, do not ask </a:t>
            </a:r>
            <a:r>
              <a:rPr lang="en-US" sz="2000" dirty="0" smtClean="0">
                <a:solidFill>
                  <a:srgbClr val="FF0000"/>
                </a:solidFill>
              </a:rPr>
              <a:t>him/her </a:t>
            </a:r>
            <a:r>
              <a:rPr lang="en-US" sz="2000" dirty="0">
                <a:solidFill>
                  <a:srgbClr val="FF0000"/>
                </a:solidFill>
              </a:rPr>
              <a:t>to explain what happened to </a:t>
            </a:r>
            <a:r>
              <a:rPr lang="en-US" sz="2000" dirty="0" smtClean="0">
                <a:solidFill>
                  <a:srgbClr val="FF0000"/>
                </a:solidFill>
              </a:rPr>
              <a:t>in </a:t>
            </a:r>
            <a:r>
              <a:rPr lang="en-US" sz="2000" dirty="0">
                <a:solidFill>
                  <a:srgbClr val="FF0000"/>
                </a:solidFill>
              </a:rPr>
              <a:t>front of others, but in a private dialogue to try to free him by feelings of guilt and give emotional support.</a:t>
            </a:r>
            <a:endParaRPr lang="it-IT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1203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2708920"/>
            <a:ext cx="7024744" cy="1143000"/>
          </a:xfrm>
          <a:solidFill>
            <a:schemeClr val="bg2">
              <a:lumMod val="50000"/>
            </a:schemeClr>
          </a:solidFill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  <a:latin typeface="Brush Script MT" pitchFamily="66" charset="0"/>
              </a:rPr>
              <a:t>…</a:t>
            </a:r>
            <a:r>
              <a:rPr lang="it-IT" dirty="0" err="1" smtClean="0">
                <a:solidFill>
                  <a:schemeClr val="tx1"/>
                </a:solidFill>
                <a:latin typeface="Brush Script MT" pitchFamily="66" charset="0"/>
              </a:rPr>
              <a:t>thanks</a:t>
            </a:r>
            <a:r>
              <a:rPr lang="it-IT" dirty="0" smtClean="0">
                <a:solidFill>
                  <a:schemeClr val="tx1"/>
                </a:solidFill>
                <a:latin typeface="Brush Script MT" pitchFamily="66" charset="0"/>
              </a:rPr>
              <a:t> </a:t>
            </a:r>
            <a:r>
              <a:rPr lang="it-IT" dirty="0">
                <a:solidFill>
                  <a:schemeClr val="tx1"/>
                </a:solidFill>
                <a:latin typeface="Brush Script MT" pitchFamily="66" charset="0"/>
              </a:rPr>
              <a:t>for </a:t>
            </a:r>
            <a:r>
              <a:rPr lang="it-IT" dirty="0" err="1">
                <a:solidFill>
                  <a:schemeClr val="tx1"/>
                </a:solidFill>
                <a:latin typeface="Brush Script MT" pitchFamily="66" charset="0"/>
              </a:rPr>
              <a:t>your</a:t>
            </a:r>
            <a:r>
              <a:rPr lang="it-IT" dirty="0">
                <a:solidFill>
                  <a:schemeClr val="tx1"/>
                </a:solidFill>
                <a:latin typeface="Brush Script MT" pitchFamily="66" charset="0"/>
              </a:rPr>
              <a:t> </a:t>
            </a:r>
            <a:r>
              <a:rPr lang="it-IT" dirty="0" err="1" smtClean="0">
                <a:solidFill>
                  <a:schemeClr val="tx1"/>
                </a:solidFill>
                <a:latin typeface="Brush Script MT" pitchFamily="66" charset="0"/>
              </a:rPr>
              <a:t>attention</a:t>
            </a:r>
            <a:r>
              <a:rPr lang="it-IT" dirty="0" smtClean="0">
                <a:solidFill>
                  <a:schemeClr val="tx1"/>
                </a:solidFill>
                <a:latin typeface="Brush Script MT" pitchFamily="66" charset="0"/>
              </a:rPr>
              <a:t>!</a:t>
            </a:r>
            <a:endParaRPr lang="it-IT" dirty="0">
              <a:solidFill>
                <a:schemeClr val="tx1"/>
              </a:solidFill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833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3266" y="1988840"/>
            <a:ext cx="6637468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dobe Gothic Std B" pitchFamily="34" charset="-128"/>
                <a:ea typeface="Adobe Gothic Std B" pitchFamily="34" charset="-128"/>
              </a:rPr>
              <a:t>Intervention policies of the Ministry of </a:t>
            </a:r>
            <a:r>
              <a:rPr lang="en-US" dirty="0" smtClean="0">
                <a:solidFill>
                  <a:srgbClr val="FF0000"/>
                </a:solidFill>
                <a:latin typeface="Adobe Gothic Std B" pitchFamily="34" charset="-128"/>
                <a:ea typeface="Adobe Gothic Std B" pitchFamily="34" charset="-128"/>
              </a:rPr>
              <a:t>Education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MIUR</a:t>
            </a:r>
            <a:endParaRPr lang="it-IT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49080"/>
            <a:ext cx="3962400" cy="1152525"/>
          </a:xfrm>
          <a:prstGeom prst="rect">
            <a:avLst/>
          </a:prstGeom>
          <a:noFill/>
          <a:ln w="254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831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8645" y="1844824"/>
            <a:ext cx="6637468" cy="367240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2007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b="1" dirty="0" err="1" smtClean="0">
                <a:solidFill>
                  <a:srgbClr val="C00000"/>
                </a:solidFill>
              </a:rPr>
              <a:t>M</a:t>
            </a:r>
            <a:r>
              <a:rPr lang="en-US" sz="2800" b="1" dirty="0" err="1" smtClean="0">
                <a:solidFill>
                  <a:srgbClr val="FFC000"/>
                </a:solidFill>
              </a:rPr>
              <a:t>I</a:t>
            </a:r>
            <a:r>
              <a:rPr lang="en-US" sz="2800" b="1" dirty="0" err="1" smtClean="0">
                <a:solidFill>
                  <a:srgbClr val="92D050"/>
                </a:solidFill>
              </a:rPr>
              <a:t>U</a:t>
            </a:r>
            <a:r>
              <a:rPr lang="en-US" sz="2800" b="1" dirty="0" err="1" smtClean="0">
                <a:solidFill>
                  <a:srgbClr val="00B0F0"/>
                </a:solidFill>
              </a:rPr>
              <a:t>R</a:t>
            </a:r>
            <a:r>
              <a:rPr lang="en-US" sz="2800" dirty="0" smtClean="0">
                <a:solidFill>
                  <a:schemeClr val="tx1"/>
                </a:solidFill>
              </a:rPr>
              <a:t>  promoted </a:t>
            </a:r>
            <a:r>
              <a:rPr lang="en-US" sz="2800" dirty="0">
                <a:solidFill>
                  <a:schemeClr val="tx1"/>
                </a:solidFill>
              </a:rPr>
              <a:t>a </a:t>
            </a:r>
            <a:r>
              <a:rPr lang="en-US" sz="2800" dirty="0" smtClean="0">
                <a:solidFill>
                  <a:schemeClr val="tx1"/>
                </a:solidFill>
              </a:rPr>
              <a:t>specific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National Campaign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against bullying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activating </a:t>
            </a:r>
            <a:r>
              <a:rPr lang="en-US" sz="2800" dirty="0">
                <a:solidFill>
                  <a:schemeClr val="tx1"/>
                </a:solidFill>
              </a:rPr>
              <a:t>a mailbox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and phone </a:t>
            </a:r>
            <a:r>
              <a:rPr lang="en-US" sz="2800" dirty="0">
                <a:solidFill>
                  <a:schemeClr val="tx1"/>
                </a:solidFill>
              </a:rPr>
              <a:t>lines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to </a:t>
            </a:r>
            <a:r>
              <a:rPr lang="en-US" sz="2800" dirty="0">
                <a:solidFill>
                  <a:schemeClr val="tx1"/>
                </a:solidFill>
              </a:rPr>
              <a:t>receive </a:t>
            </a:r>
            <a:r>
              <a:rPr lang="en-US" sz="2800" dirty="0" smtClean="0">
                <a:solidFill>
                  <a:schemeClr val="tx1"/>
                </a:solidFill>
              </a:rPr>
              <a:t>reports </a:t>
            </a:r>
            <a:r>
              <a:rPr lang="en-US" sz="2800" dirty="0">
                <a:solidFill>
                  <a:schemeClr val="tx1"/>
                </a:solidFill>
              </a:rPr>
              <a:t>of </a:t>
            </a:r>
            <a:r>
              <a:rPr lang="en-US" sz="2800" dirty="0" smtClean="0">
                <a:solidFill>
                  <a:schemeClr val="tx1"/>
                </a:solidFill>
              </a:rPr>
              <a:t>cases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but also requests for information and advice.</a:t>
            </a:r>
            <a:endParaRPr lang="it-IT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885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331640" y="1052736"/>
            <a:ext cx="705678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F</a:t>
            </a:r>
            <a:r>
              <a:rPr lang="en-US" sz="3600" b="1" dirty="0" smtClean="0"/>
              <a:t>rom 2012</a:t>
            </a:r>
          </a:p>
          <a:p>
            <a:pPr algn="ctr"/>
            <a:endParaRPr lang="en-US" sz="3600" b="1" dirty="0" smtClean="0"/>
          </a:p>
          <a:p>
            <a:pPr algn="ctr"/>
            <a:r>
              <a:rPr lang="en-US" sz="3600" dirty="0" err="1" smtClean="0"/>
              <a:t>MIUR</a:t>
            </a:r>
            <a:r>
              <a:rPr lang="en-US" sz="3600" dirty="0" smtClean="0"/>
              <a:t> joined the EU's</a:t>
            </a:r>
          </a:p>
          <a:p>
            <a:pPr algn="ctr"/>
            <a:r>
              <a:rPr lang="en-US" sz="3600" dirty="0" smtClean="0">
                <a:solidFill>
                  <a:srgbClr val="00B0F0"/>
                </a:solidFill>
              </a:rPr>
              <a:t> </a:t>
            </a:r>
            <a:r>
              <a:rPr lang="en-US" sz="4400" dirty="0" smtClean="0">
                <a:solidFill>
                  <a:srgbClr val="00B0F0"/>
                </a:solidFill>
                <a:latin typeface="Brush Script MT" pitchFamily="66" charset="0"/>
              </a:rPr>
              <a:t>"Safer Internet”</a:t>
            </a:r>
          </a:p>
          <a:p>
            <a:pPr algn="ctr"/>
            <a:r>
              <a:rPr lang="en-US" sz="3600" dirty="0" smtClean="0"/>
              <a:t> set up by the </a:t>
            </a:r>
          </a:p>
          <a:p>
            <a:pPr algn="ctr"/>
            <a:r>
              <a:rPr lang="en-US" sz="3600" dirty="0" smtClean="0"/>
              <a:t>European Parliament and </a:t>
            </a:r>
          </a:p>
          <a:p>
            <a:pPr algn="ctr"/>
            <a:r>
              <a:rPr lang="en-US" sz="3600" dirty="0" smtClean="0"/>
              <a:t>the Council of Europe</a:t>
            </a:r>
          </a:p>
          <a:p>
            <a:pPr algn="ctr"/>
            <a:r>
              <a:rPr lang="en-US" sz="3600" dirty="0" smtClean="0"/>
              <a:t>(Decision no. 1351/2008 / EC.)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876487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accent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4407173" cy="3687635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4325090" y="1340768"/>
            <a:ext cx="39498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 smtClean="0">
                <a:solidFill>
                  <a:srgbClr val="00B0F0"/>
                </a:solidFill>
                <a:latin typeface="Brush Script MT" pitchFamily="66" charset="0"/>
              </a:rPr>
              <a:t>"Safer Internet”</a:t>
            </a:r>
          </a:p>
        </p:txBody>
      </p:sp>
    </p:spTree>
    <p:extLst>
      <p:ext uri="{BB962C8B-B14F-4D97-AF65-F5344CB8AC3E}">
        <p14:creationId xmlns:p14="http://schemas.microsoft.com/office/powerpoint/2010/main" val="3644893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43608" y="4725144"/>
            <a:ext cx="7056784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2013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err="1" smtClean="0">
                <a:solidFill>
                  <a:schemeClr val="tx1"/>
                </a:solidFill>
              </a:rPr>
              <a:t>MIUR</a:t>
            </a:r>
            <a:r>
              <a:rPr lang="en-US" dirty="0" smtClean="0">
                <a:solidFill>
                  <a:schemeClr val="tx1"/>
                </a:solidFill>
              </a:rPr>
              <a:t>  added  </a:t>
            </a:r>
            <a:r>
              <a:rPr lang="en-US" u="sng" dirty="0" smtClean="0">
                <a:solidFill>
                  <a:schemeClr val="tx1"/>
                </a:solidFill>
              </a:rPr>
              <a:t>virtual </a:t>
            </a:r>
            <a:r>
              <a:rPr lang="en-US" u="sng" dirty="0">
                <a:solidFill>
                  <a:schemeClr val="tx1"/>
                </a:solidFill>
              </a:rPr>
              <a:t>places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for students under13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and  for </a:t>
            </a:r>
            <a:r>
              <a:rPr lang="en-US" dirty="0">
                <a:solidFill>
                  <a:schemeClr val="tx1"/>
                </a:solidFill>
              </a:rPr>
              <a:t>over </a:t>
            </a:r>
            <a:r>
              <a:rPr lang="en-US" dirty="0" smtClean="0">
                <a:solidFill>
                  <a:schemeClr val="tx1"/>
                </a:solidFill>
              </a:rPr>
              <a:t>14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rgbClr val="FF0000"/>
                </a:solidFill>
                <a:latin typeface="Arial Narrow" pitchFamily="34" charset="0"/>
              </a:rPr>
              <a:t>bullismo@istruzione.it</a:t>
            </a:r>
            <a:r>
              <a:rPr lang="en-US" dirty="0">
                <a:solidFill>
                  <a:schemeClr val="tx1"/>
                </a:solidFill>
                <a:latin typeface="Arial Narrow" pitchFamily="34" charset="0"/>
              </a:rPr>
              <a:t> </a:t>
            </a:r>
            <a:br>
              <a:rPr lang="en-US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 Narrow" pitchFamily="34" charset="0"/>
              </a:rPr>
              <a:t>www.smontailbullo.it </a:t>
            </a:r>
            <a:br>
              <a:rPr lang="en-US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 Narrow" pitchFamily="34" charset="0"/>
              </a:rPr>
              <a:t>www. webimparoweb.eu</a:t>
            </a:r>
            <a:br>
              <a:rPr lang="en-US" dirty="0">
                <a:solidFill>
                  <a:srgbClr val="0070C0"/>
                </a:solidFill>
                <a:latin typeface="Arial Narrow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 Narrow" pitchFamily="34" charset="0"/>
              </a:rPr>
              <a:t>www.ilsocial.eu </a:t>
            </a:r>
            <a:endParaRPr lang="it-IT" dirty="0">
              <a:solidFill>
                <a:srgbClr val="0070C0"/>
              </a:solidFill>
              <a:latin typeface="Arial Narrow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429000"/>
            <a:ext cx="2286769" cy="110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212976"/>
            <a:ext cx="1859307" cy="1859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397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isultati immagini per bullismo@istruzione.i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48680"/>
            <a:ext cx="4135710" cy="5895587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1766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226</TotalTime>
  <Words>609</Words>
  <Application>Microsoft Office PowerPoint</Application>
  <PresentationFormat>Presentazione su schermo (4:3)</PresentationFormat>
  <Paragraphs>93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2" baseType="lpstr">
      <vt:lpstr>Austin</vt:lpstr>
      <vt:lpstr>Italian System  for bullying prevention</vt:lpstr>
      <vt:lpstr>National framework</vt:lpstr>
      <vt:lpstr>- Students are unwilling to sacrifice  - they don’t have the necessary   autonomy and responsibility   - they are fragile in front of frustrations deriving from failures  - they are disrespectful and sometimes impassive in front of the punitive system put in place by the school </vt:lpstr>
      <vt:lpstr>Intervention policies of the Ministry of Education  MIUR</vt:lpstr>
      <vt:lpstr>2007 MIUR  promoted a specific  National Campaign  against bullying   activating a mailbox  and phone lines   to receive reports of cases  but also requests for information and advice.</vt:lpstr>
      <vt:lpstr>Presentazione standard di PowerPoint</vt:lpstr>
      <vt:lpstr>Presentazione standard di PowerPoint</vt:lpstr>
      <vt:lpstr>2013 MIUR  added  virtual places:  for students under13 and  for over 14  bullismo@istruzione.it  www.smontailbullo.it  www. webimparoweb.eu www.ilsocial.eu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…thanks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Italian system of  bullying  prevention</dc:title>
  <dc:creator>ELA</dc:creator>
  <cp:lastModifiedBy>ELA</cp:lastModifiedBy>
  <cp:revision>20</cp:revision>
  <dcterms:created xsi:type="dcterms:W3CDTF">2016-10-27T06:14:58Z</dcterms:created>
  <dcterms:modified xsi:type="dcterms:W3CDTF">2018-01-02T17:09:37Z</dcterms:modified>
</cp:coreProperties>
</file>