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59" r:id="rId3"/>
    <p:sldId id="262" r:id="rId4"/>
    <p:sldId id="263" r:id="rId5"/>
    <p:sldId id="265" r:id="rId6"/>
    <p:sldId id="267" r:id="rId7"/>
    <p:sldId id="270" r:id="rId8"/>
    <p:sldId id="271" r:id="rId9"/>
    <p:sldId id="276" r:id="rId10"/>
    <p:sldId id="273" r:id="rId11"/>
    <p:sldId id="277" r:id="rId12"/>
    <p:sldId id="279" r:id="rId13"/>
    <p:sldId id="281" r:id="rId14"/>
    <p:sldId id="283" r:id="rId15"/>
    <p:sldId id="285" r:id="rId16"/>
    <p:sldId id="289" r:id="rId17"/>
    <p:sldId id="290" r:id="rId18"/>
    <p:sldId id="291" r:id="rId19"/>
    <p:sldId id="293" r:id="rId20"/>
    <p:sldId id="296" r:id="rId21"/>
    <p:sldId id="297" r:id="rId22"/>
    <p:sldId id="299" r:id="rId23"/>
    <p:sldId id="301" r:id="rId24"/>
    <p:sldId id="303" r:id="rId25"/>
    <p:sldId id="305" r:id="rId26"/>
    <p:sldId id="307" r:id="rId27"/>
    <p:sldId id="309" r:id="rId28"/>
    <p:sldId id="311" r:id="rId29"/>
    <p:sldId id="313" r:id="rId30"/>
    <p:sldId id="315" r:id="rId31"/>
    <p:sldId id="363" r:id="rId32"/>
    <p:sldId id="364" r:id="rId33"/>
    <p:sldId id="317" r:id="rId34"/>
    <p:sldId id="319" r:id="rId35"/>
    <p:sldId id="321" r:id="rId36"/>
    <p:sldId id="323" r:id="rId37"/>
    <p:sldId id="366" r:id="rId38"/>
    <p:sldId id="372" r:id="rId39"/>
    <p:sldId id="373" r:id="rId40"/>
    <p:sldId id="368" r:id="rId41"/>
    <p:sldId id="375" r:id="rId42"/>
    <p:sldId id="377" r:id="rId43"/>
    <p:sldId id="379" r:id="rId44"/>
    <p:sldId id="369" r:id="rId45"/>
    <p:sldId id="370" r:id="rId46"/>
    <p:sldId id="371" r:id="rId47"/>
    <p:sldId id="325" r:id="rId48"/>
    <p:sldId id="327" r:id="rId49"/>
    <p:sldId id="329" r:id="rId50"/>
    <p:sldId id="331" r:id="rId51"/>
    <p:sldId id="381" r:id="rId52"/>
    <p:sldId id="333" r:id="rId53"/>
    <p:sldId id="335" r:id="rId54"/>
    <p:sldId id="338" r:id="rId55"/>
    <p:sldId id="339" r:id="rId56"/>
    <p:sldId id="341" r:id="rId57"/>
    <p:sldId id="343" r:id="rId58"/>
    <p:sldId id="345" r:id="rId59"/>
    <p:sldId id="347" r:id="rId60"/>
    <p:sldId id="349" r:id="rId61"/>
    <p:sldId id="351" r:id="rId62"/>
    <p:sldId id="353" r:id="rId63"/>
    <p:sldId id="355" r:id="rId64"/>
    <p:sldId id="357" r:id="rId65"/>
    <p:sldId id="359" r:id="rId66"/>
    <p:sldId id="361" r:id="rId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77EC2E-1D12-4DFD-B7FF-7D3CDCF4833D}" type="datetimeFigureOut">
              <a:rPr lang="it-IT" smtClean="0"/>
              <a:pPr/>
              <a:t>17/10/2018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F6A85-FA80-40D0-BFDF-63051BCA366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4B42C8-B4B3-4B96-B9C6-8FDA2E000AF7}" type="slidenum">
              <a:rPr lang="it-IT" smtClean="0"/>
              <a:pPr/>
              <a:t>25</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4B42C8-B4B3-4B96-B9C6-8FDA2E000AF7}" type="slidenum">
              <a:rPr lang="it-IT" smtClean="0"/>
              <a:pPr/>
              <a:t>36</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4B42C8-B4B3-4B96-B9C6-8FDA2E000AF7}" type="slidenum">
              <a:rPr lang="it-IT" smtClean="0"/>
              <a:pPr/>
              <a:t>62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36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215" y="2603502"/>
            <a:ext cx="23564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866215" y="3179765"/>
            <a:ext cx="23564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384541" y="2603500"/>
            <a:ext cx="2360257"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3384541" y="3179764"/>
            <a:ext cx="2360257"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916101" y="2603501"/>
            <a:ext cx="235929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5916247" y="3179763"/>
            <a:ext cx="2359152"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6"/>
          <p:cNvSpPr>
            <a:spLocks noGrp="1"/>
          </p:cNvSpPr>
          <p:nvPr>
            <p:ph type="dt" sz="half" idx="10"/>
          </p:nvPr>
        </p:nvSpPr>
        <p:spPr/>
        <p:txBody>
          <a:bodyPr/>
          <a:lstStyle/>
          <a:p>
            <a:fld id="{9FE86839-B9D8-4651-8783-F325ECE74E65}" type="datetimeFigureOut">
              <a:rPr lang="en-US" dirty="0"/>
              <a:pPr/>
              <a:t>10/17/2018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216" y="2370667"/>
            <a:ext cx="6619245" cy="1822514"/>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216" y="5024967"/>
            <a:ext cx="6619244"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5C12C299-16B2-4475-990D-751901EACC14}" type="datetimeFigureOut">
              <a:rPr lang="en-US" dirty="0"/>
              <a:pPr/>
              <a:t>10/17/2018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8C88F4-A30E-4EDD-B361-87A672D5CEA3}" type="datetimeFigureOut">
              <a:rPr lang="it-IT" smtClean="0"/>
              <a:pPr/>
              <a:t>17/10/2018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E5AE1-6461-4850-BCB6-D2E68296C7B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C88F4-A30E-4EDD-B361-87A672D5CEA3}" type="datetimeFigureOut">
              <a:rPr lang="it-IT" smtClean="0"/>
              <a:pPr/>
              <a:t>17/10/2018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0E5AE1-6461-4850-BCB6-D2E68296C7B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aiditalia.org/Media/Documents/consensus/Raccomandazioni_DSA.pdf" TargetMode="External"/><Relationship Id="rId2" Type="http://schemas.openxmlformats.org/officeDocument/2006/relationships/hyperlink" Target="https://www.aiditalia.org/Media/Documents/consensus/indicazioni_consensus_DSA2007.pdf" TargetMode="External"/><Relationship Id="rId1" Type="http://schemas.openxmlformats.org/officeDocument/2006/relationships/slideLayout" Target="../slideLayouts/slideLayout7.xml"/><Relationship Id="rId4" Type="http://schemas.openxmlformats.org/officeDocument/2006/relationships/hyperlink" Target="https://www.aiditalia.org/Media/Documents/consensus/Cc_Disturbi_Apprendimento.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gif"/><Relationship Id="rId5" Type="http://schemas.openxmlformats.org/officeDocument/2006/relationships/image" Target="../media/image42.jpeg"/><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www.aiditalia.org/it/dislessia-a-scuola/il-piano-didattico-personalizzato-pdp"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hyperlink" Target="http://www.aiditalia.org/it/dislessia-a-scuola/il-piano-didattico-personalizzato-pdp"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www.aiditalia.org/Media/Documents/linee_guida_legge_170.pdf"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785795"/>
            <a:ext cx="7772400" cy="2071701"/>
          </a:xfrm>
        </p:spPr>
        <p:txBody>
          <a:bodyPr>
            <a:normAutofit fontScale="90000"/>
          </a:bodyPr>
          <a:lstStyle/>
          <a:p>
            <a:r>
              <a:rPr lang="it-IT" b="1" dirty="0">
                <a:solidFill>
                  <a:srgbClr val="FF0000"/>
                </a:solidFill>
              </a:rPr>
              <a:t>“Dislessia ed altri DSA a scuola. Strategie efficaci per gli insegnanti” </a:t>
            </a:r>
            <a:endParaRPr lang="it-IT" dirty="0">
              <a:solidFill>
                <a:srgbClr val="FF0000"/>
              </a:solidFill>
            </a:endParaRPr>
          </a:p>
        </p:txBody>
      </p:sp>
      <p:sp>
        <p:nvSpPr>
          <p:cNvPr id="3" name="Sottotitolo 2"/>
          <p:cNvSpPr>
            <a:spLocks noGrp="1"/>
          </p:cNvSpPr>
          <p:nvPr>
            <p:ph type="subTitle" idx="1"/>
          </p:nvPr>
        </p:nvSpPr>
        <p:spPr>
          <a:xfrm>
            <a:off x="1371600" y="3000372"/>
            <a:ext cx="6400800" cy="2638428"/>
          </a:xfrm>
        </p:spPr>
        <p:txBody>
          <a:bodyPr/>
          <a:lstStyle/>
          <a:p>
            <a:r>
              <a:rPr lang="it-IT" b="1" dirty="0"/>
              <a:t> </a:t>
            </a:r>
            <a:r>
              <a:rPr lang="it-IT" b="1" dirty="0">
                <a:solidFill>
                  <a:schemeClr val="tx1"/>
                </a:solidFill>
              </a:rPr>
              <a:t>“Migliorare per Includere”</a:t>
            </a:r>
            <a:endParaRPr lang="it-IT" dirty="0">
              <a:solidFill>
                <a:schemeClr val="tx1"/>
              </a:solidFill>
            </a:endParaRPr>
          </a:p>
          <a:p>
            <a:endParaRPr lang="it-IT"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1071546"/>
            <a:ext cx="7563436" cy="1285884"/>
          </a:xfrm>
          <a:ln>
            <a:solidFill>
              <a:srgbClr val="FF0000"/>
            </a:solidFill>
          </a:ln>
        </p:spPr>
        <p:style>
          <a:lnRef idx="3">
            <a:schemeClr val="lt1"/>
          </a:lnRef>
          <a:fillRef idx="1">
            <a:schemeClr val="accent4"/>
          </a:fillRef>
          <a:effectRef idx="1">
            <a:schemeClr val="accent4"/>
          </a:effectRef>
          <a:fontRef idx="minor">
            <a:schemeClr val="lt1"/>
          </a:fontRef>
        </p:style>
        <p:txBody>
          <a:bodyPr/>
          <a:lstStyle/>
          <a:p>
            <a:pPr algn="ctr"/>
            <a:r>
              <a:rPr lang="it-IT" b="1" dirty="0" smtClean="0">
                <a:solidFill>
                  <a:srgbClr val="FF0000"/>
                </a:solidFill>
              </a:rPr>
              <a:t>L’inclusione non riguarda solo la </a:t>
            </a:r>
            <a:r>
              <a:rPr lang="it-IT" b="1" dirty="0" err="1" smtClean="0">
                <a:solidFill>
                  <a:srgbClr val="FF0000"/>
                </a:solidFill>
              </a:rPr>
              <a:t>disabilità…</a:t>
            </a:r>
            <a:r>
              <a:rPr lang="it-IT" b="1" dirty="0" smtClean="0">
                <a:solidFill>
                  <a:srgbClr val="FF0000"/>
                </a:solidFill>
              </a:rPr>
              <a:t> </a:t>
            </a:r>
            <a:endParaRPr lang="it-IT" b="1" dirty="0">
              <a:solidFill>
                <a:srgbClr val="FF0000"/>
              </a:solidFill>
            </a:endParaRPr>
          </a:p>
        </p:txBody>
      </p:sp>
      <p:pic>
        <p:nvPicPr>
          <p:cNvPr id="1026" name="Picture 2" descr="Image result for inclusion"/>
          <p:cNvPicPr>
            <a:picLocks noChangeAspect="1" noChangeArrowheads="1"/>
          </p:cNvPicPr>
          <p:nvPr/>
        </p:nvPicPr>
        <p:blipFill>
          <a:blip r:embed="rId2"/>
          <a:srcRect/>
          <a:stretch>
            <a:fillRect/>
          </a:stretch>
        </p:blipFill>
        <p:spPr bwMode="auto">
          <a:xfrm>
            <a:off x="214282" y="2765119"/>
            <a:ext cx="8501122" cy="366427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642918"/>
            <a:ext cx="5402578" cy="1756353"/>
          </a:xfrm>
        </p:spPr>
        <p:txBody>
          <a:bodyPr>
            <a:normAutofit/>
          </a:bodyPr>
          <a:lstStyle/>
          <a:p>
            <a:r>
              <a:rPr lang="it-IT" sz="2400" dirty="0" smtClean="0"/>
              <a:t>L’inclusione combatte la didattica speciale, la didattica che vale solo per chi ha la diagnosi.</a:t>
            </a:r>
            <a:r>
              <a:rPr lang="it-IT" sz="2800" dirty="0" smtClean="0"/>
              <a:t/>
            </a:r>
            <a:br>
              <a:rPr lang="it-IT" sz="2800" dirty="0" smtClean="0"/>
            </a:br>
            <a:endParaRPr lang="it-IT" sz="2800" dirty="0"/>
          </a:p>
        </p:txBody>
      </p:sp>
      <p:sp>
        <p:nvSpPr>
          <p:cNvPr id="3" name="Segnaposto testo 2"/>
          <p:cNvSpPr>
            <a:spLocks noGrp="1"/>
          </p:cNvSpPr>
          <p:nvPr>
            <p:ph type="body" idx="1"/>
          </p:nvPr>
        </p:nvSpPr>
        <p:spPr>
          <a:xfrm>
            <a:off x="412234" y="2706333"/>
            <a:ext cx="6619244" cy="860400"/>
          </a:xfrm>
        </p:spPr>
        <p:txBody>
          <a:bodyPr>
            <a:normAutofit/>
          </a:bodyPr>
          <a:lstStyle/>
          <a:p>
            <a:r>
              <a:rPr lang="it-IT" sz="2400" dirty="0" smtClean="0">
                <a:solidFill>
                  <a:schemeClr val="bg1"/>
                </a:solidFill>
              </a:rPr>
              <a:t>L’inclusione combatte la didattica normale, che vale per tutti .</a:t>
            </a:r>
          </a:p>
          <a:p>
            <a:endParaRPr lang="it-IT" dirty="0"/>
          </a:p>
        </p:txBody>
      </p:sp>
      <p:pic>
        <p:nvPicPr>
          <p:cNvPr id="4" name="Immagin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814812" y="646225"/>
            <a:ext cx="1702313" cy="1821183"/>
          </a:xfrm>
          <a:prstGeom prst="rect">
            <a:avLst/>
          </a:prstGeom>
        </p:spPr>
      </p:pic>
      <p:pic>
        <p:nvPicPr>
          <p:cNvPr id="5" name="Immagin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000760" y="2643182"/>
            <a:ext cx="2356834" cy="3455876"/>
          </a:xfrm>
          <a:prstGeom prst="rect">
            <a:avLst/>
          </a:prstGeom>
        </p:spPr>
      </p:pic>
      <p:sp>
        <p:nvSpPr>
          <p:cNvPr id="6" name="CasellaDiTesto 5"/>
          <p:cNvSpPr txBox="1"/>
          <p:nvPr/>
        </p:nvSpPr>
        <p:spPr>
          <a:xfrm>
            <a:off x="285720" y="2786058"/>
            <a:ext cx="5572132" cy="2308324"/>
          </a:xfrm>
          <a:prstGeom prst="rect">
            <a:avLst/>
          </a:prstGeom>
          <a:noFill/>
        </p:spPr>
        <p:txBody>
          <a:bodyPr wrap="square" rtlCol="0">
            <a:spAutoFit/>
          </a:bodyPr>
          <a:lstStyle/>
          <a:p>
            <a:r>
              <a:rPr lang="it-IT" i="1" dirty="0" smtClean="0"/>
              <a:t>I bisogni educativi sono gli stessi per tutti (crescere, imparare a scrivere, acquisire competenze, </a:t>
            </a:r>
            <a:r>
              <a:rPr lang="it-IT" i="1" dirty="0" err="1" smtClean="0"/>
              <a:t>ecc</a:t>
            </a:r>
            <a:r>
              <a:rPr lang="it-IT" i="1" dirty="0" smtClean="0"/>
              <a:t>). Cosa c’è di diverso?</a:t>
            </a:r>
          </a:p>
          <a:p>
            <a:r>
              <a:rPr lang="it-IT" i="1" dirty="0" smtClean="0"/>
              <a:t>Qualcuno riesce a soddisfare questi bisogni in modo «normale», qualcun altro ha bisogno di qualcosa in più. I ragazzi sono tutti normali</a:t>
            </a:r>
            <a:r>
              <a:rPr lang="it-IT" b="1" i="1" dirty="0" smtClean="0"/>
              <a:t>. E’ doveroso capire quali siano gli strumenti da mettere in moto.</a:t>
            </a:r>
            <a:endParaRPr lang="it-IT" b="1" i="1" dirty="0"/>
          </a:p>
        </p:txBody>
      </p:sp>
    </p:spTree>
    <p:extLst>
      <p:ext uri="{BB962C8B-B14F-4D97-AF65-F5344CB8AC3E}">
        <p14:creationId xmlns="" xmlns:p14="http://schemas.microsoft.com/office/powerpoint/2010/main" val="2603204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71472" y="428604"/>
            <a:ext cx="7000924" cy="1077218"/>
          </a:xfrm>
          <a:prstGeom prst="rect">
            <a:avLst/>
          </a:prstGeom>
          <a:solidFill>
            <a:schemeClr val="bg2">
              <a:lumMod val="75000"/>
            </a:schemeClr>
          </a:solidFill>
          <a:ln>
            <a:solidFill>
              <a:srgbClr val="002060"/>
            </a:solidFill>
          </a:ln>
        </p:spPr>
        <p:txBody>
          <a:bodyPr wrap="square" rtlCol="0">
            <a:spAutoFit/>
          </a:bodyPr>
          <a:lstStyle/>
          <a:p>
            <a:pPr algn="ctr"/>
            <a:r>
              <a:rPr lang="it-IT" sz="3200" b="1" dirty="0">
                <a:solidFill>
                  <a:srgbClr val="FFFF00"/>
                </a:solidFill>
              </a:rPr>
              <a:t>DAL NORMALE ALLO SPECIALE</a:t>
            </a:r>
            <a:r>
              <a:rPr lang="it-IT" sz="3200" dirty="0">
                <a:solidFill>
                  <a:srgbClr val="FFFF00"/>
                </a:solidFill>
              </a:rPr>
              <a:t/>
            </a:r>
            <a:br>
              <a:rPr lang="it-IT" sz="3200" dirty="0">
                <a:solidFill>
                  <a:srgbClr val="FFFF00"/>
                </a:solidFill>
              </a:rPr>
            </a:br>
            <a:r>
              <a:rPr lang="it-IT" sz="3200" i="1" dirty="0" smtClean="0">
                <a:solidFill>
                  <a:srgbClr val="FFFF00"/>
                </a:solidFill>
              </a:rPr>
              <a:t>Speciale  </a:t>
            </a:r>
            <a:r>
              <a:rPr lang="it-IT" sz="3200" i="1" dirty="0">
                <a:solidFill>
                  <a:srgbClr val="FFFF00"/>
                </a:solidFill>
              </a:rPr>
              <a:t>Normalità</a:t>
            </a:r>
            <a:endParaRPr lang="it-IT" sz="3200" dirty="0">
              <a:solidFill>
                <a:srgbClr val="FFFF00"/>
              </a:solidFill>
            </a:endParaRPr>
          </a:p>
        </p:txBody>
      </p:sp>
      <p:sp>
        <p:nvSpPr>
          <p:cNvPr id="4" name="CasellaDiTesto 3"/>
          <p:cNvSpPr txBox="1"/>
          <p:nvPr/>
        </p:nvSpPr>
        <p:spPr>
          <a:xfrm>
            <a:off x="428596" y="2143116"/>
            <a:ext cx="7500990" cy="2585323"/>
          </a:xfrm>
          <a:prstGeom prst="rect">
            <a:avLst/>
          </a:prstGeom>
          <a:noFill/>
        </p:spPr>
        <p:txBody>
          <a:bodyPr wrap="square" rtlCol="0">
            <a:spAutoFit/>
          </a:bodyPr>
          <a:lstStyle/>
          <a:p>
            <a:r>
              <a:rPr lang="it-IT" sz="2400" dirty="0"/>
              <a:t>Bisogna partire dal molto normale per tutti gli alunni per arrivare al molto speciale per l’alunno speciale </a:t>
            </a:r>
            <a:br>
              <a:rPr lang="it-IT" sz="2400" dirty="0"/>
            </a:br>
            <a:r>
              <a:rPr lang="it-IT" sz="2400" dirty="0"/>
              <a:t/>
            </a:r>
            <a:br>
              <a:rPr lang="it-IT" sz="2400" dirty="0"/>
            </a:br>
            <a:r>
              <a:rPr lang="it-IT" sz="2400" b="1" dirty="0">
                <a:solidFill>
                  <a:schemeClr val="accent2">
                    <a:lumMod val="75000"/>
                  </a:schemeClr>
                </a:solidFill>
              </a:rPr>
              <a:t>OBIETTIVO</a:t>
            </a:r>
            <a:r>
              <a:rPr lang="it-IT" sz="2400" dirty="0">
                <a:solidFill>
                  <a:schemeClr val="accent2">
                    <a:lumMod val="75000"/>
                  </a:schemeClr>
                </a:solidFill>
              </a:rPr>
              <a:t>: garantire l'accesso dell'apprendimento a tutti  compresi quelli che hanno svantaggi e difficoltà.</a:t>
            </a:r>
            <a:r>
              <a:rPr lang="it-IT" sz="2000" dirty="0"/>
              <a:t/>
            </a:r>
            <a:br>
              <a:rPr lang="it-IT" sz="2000" dirty="0"/>
            </a:br>
            <a:endParaRPr lang="it-IT" dirty="0"/>
          </a:p>
        </p:txBody>
      </p:sp>
      <p:sp>
        <p:nvSpPr>
          <p:cNvPr id="5" name="CasellaDiTesto 4"/>
          <p:cNvSpPr txBox="1"/>
          <p:nvPr/>
        </p:nvSpPr>
        <p:spPr>
          <a:xfrm>
            <a:off x="4307983" y="4404575"/>
            <a:ext cx="4008550" cy="369332"/>
          </a:xfrm>
          <a:prstGeom prst="rect">
            <a:avLst/>
          </a:prstGeom>
          <a:noFill/>
        </p:spPr>
        <p:txBody>
          <a:bodyPr wrap="square" rtlCol="0">
            <a:spAutoFit/>
          </a:bodyPr>
          <a:lstStyle/>
          <a:p>
            <a:endParaRPr lang="it-IT" dirty="0"/>
          </a:p>
        </p:txBody>
      </p:sp>
      <p:pic>
        <p:nvPicPr>
          <p:cNvPr id="6" name="Immagine 5" descr="images trebambini.jpg"/>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5143504" y="4514531"/>
            <a:ext cx="2214578" cy="23434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942472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071545"/>
          </a:xfrm>
        </p:spPr>
        <p:style>
          <a:lnRef idx="1">
            <a:schemeClr val="accent2"/>
          </a:lnRef>
          <a:fillRef idx="2">
            <a:schemeClr val="accent2"/>
          </a:fillRef>
          <a:effectRef idx="1">
            <a:schemeClr val="accent2"/>
          </a:effectRef>
          <a:fontRef idx="minor">
            <a:schemeClr val="dk1"/>
          </a:fontRef>
        </p:style>
        <p:txBody>
          <a:bodyPr/>
          <a:lstStyle/>
          <a:p>
            <a:pPr algn="ctr"/>
            <a:r>
              <a:rPr lang="it-IT" dirty="0" smtClean="0"/>
              <a:t>   FATTORI AMBIENTALI</a:t>
            </a:r>
            <a:endParaRPr lang="it-IT" dirty="0"/>
          </a:p>
        </p:txBody>
      </p:sp>
      <p:graphicFrame>
        <p:nvGraphicFramePr>
          <p:cNvPr id="5" name="Tabella 4"/>
          <p:cNvGraphicFramePr>
            <a:graphicFrameLocks noGrp="1"/>
          </p:cNvGraphicFramePr>
          <p:nvPr/>
        </p:nvGraphicFramePr>
        <p:xfrm>
          <a:off x="0" y="1357298"/>
          <a:ext cx="9144000" cy="1714512"/>
        </p:xfrm>
        <a:graphic>
          <a:graphicData uri="http://schemas.openxmlformats.org/drawingml/2006/table">
            <a:tbl>
              <a:tblPr firstRow="1" bandRow="1">
                <a:tableStyleId>{5C22544A-7EE6-4342-B048-85BDC9FD1C3A}</a:tableStyleId>
              </a:tblPr>
              <a:tblGrid>
                <a:gridCol w="4572000"/>
                <a:gridCol w="4572000"/>
              </a:tblGrid>
              <a:tr h="1714512">
                <a:tc>
                  <a:txBody>
                    <a:bodyPr/>
                    <a:lstStyle/>
                    <a:p>
                      <a:r>
                        <a:rPr lang="it-IT" sz="2400" b="1" dirty="0" smtClean="0">
                          <a:solidFill>
                            <a:srgbClr val="7030A0"/>
                          </a:solidFill>
                          <a:latin typeface="Verdana" pitchFamily="34" charset="0"/>
                          <a:ea typeface="Verdana" pitchFamily="34" charset="0"/>
                          <a:cs typeface="Verdana" pitchFamily="34" charset="0"/>
                        </a:rPr>
                        <a:t>BARRIERE</a:t>
                      </a:r>
                    </a:p>
                    <a:p>
                      <a:r>
                        <a:rPr lang="it-IT" sz="2000" b="0" dirty="0" smtClean="0">
                          <a:solidFill>
                            <a:srgbClr val="7030A0"/>
                          </a:solidFill>
                          <a:latin typeface="Verdana" pitchFamily="34" charset="0"/>
                          <a:ea typeface="Verdana" pitchFamily="34" charset="0"/>
                          <a:cs typeface="Verdana" pitchFamily="34" charset="0"/>
                        </a:rPr>
                        <a:t>Fattori</a:t>
                      </a:r>
                      <a:r>
                        <a:rPr lang="it-IT" sz="2000" b="0" baseline="0" dirty="0" smtClean="0">
                          <a:solidFill>
                            <a:srgbClr val="7030A0"/>
                          </a:solidFill>
                          <a:latin typeface="Verdana" pitchFamily="34" charset="0"/>
                          <a:ea typeface="Verdana" pitchFamily="34" charset="0"/>
                          <a:cs typeface="Verdana" pitchFamily="34" charset="0"/>
                        </a:rPr>
                        <a:t> che mediante la loro presenza o assenza, limitano il funzionamento e creano disabilità</a:t>
                      </a:r>
                      <a:endParaRPr lang="it-IT" sz="2000" b="0" dirty="0" smtClean="0">
                        <a:solidFill>
                          <a:srgbClr val="7030A0"/>
                        </a:solidFill>
                        <a:latin typeface="Verdana" pitchFamily="34" charset="0"/>
                        <a:ea typeface="Verdana" pitchFamily="34" charset="0"/>
                        <a:cs typeface="Verdana" pitchFamily="34" charset="0"/>
                      </a:endParaRPr>
                    </a:p>
                  </a:txBody>
                  <a:tcPr/>
                </a:tc>
                <a:tc>
                  <a:txBody>
                    <a:bodyPr/>
                    <a:lstStyle/>
                    <a:p>
                      <a:r>
                        <a:rPr lang="it-IT" sz="2400" b="1" dirty="0" smtClean="0">
                          <a:solidFill>
                            <a:srgbClr val="7030A0"/>
                          </a:solidFill>
                          <a:latin typeface="Verdana" pitchFamily="34" charset="0"/>
                          <a:ea typeface="Verdana" pitchFamily="34" charset="0"/>
                          <a:cs typeface="Verdana" pitchFamily="34" charset="0"/>
                        </a:rPr>
                        <a:t>FACILITATORI</a:t>
                      </a:r>
                    </a:p>
                    <a:p>
                      <a:r>
                        <a:rPr lang="it-IT" sz="2000" b="0" dirty="0" smtClean="0">
                          <a:solidFill>
                            <a:srgbClr val="7030A0"/>
                          </a:solidFill>
                          <a:latin typeface="Verdana" pitchFamily="34" charset="0"/>
                          <a:ea typeface="Verdana" pitchFamily="34" charset="0"/>
                          <a:cs typeface="Verdana" pitchFamily="34" charset="0"/>
                        </a:rPr>
                        <a:t>Fattori che mediante la loro presenza o assenza  migliorano il funzionamento e riducono la disabilità </a:t>
                      </a:r>
                      <a:endParaRPr lang="it-IT" sz="2000" b="0" dirty="0">
                        <a:solidFill>
                          <a:srgbClr val="7030A0"/>
                        </a:solidFill>
                        <a:latin typeface="Verdana" pitchFamily="34" charset="0"/>
                        <a:ea typeface="Verdana" pitchFamily="34" charset="0"/>
                        <a:cs typeface="Verdana" pitchFamily="34" charset="0"/>
                      </a:endParaRPr>
                    </a:p>
                  </a:txBody>
                  <a:tcPr/>
                </a:tc>
              </a:tr>
            </a:tbl>
          </a:graphicData>
        </a:graphic>
      </p:graphicFrame>
      <p:sp>
        <p:nvSpPr>
          <p:cNvPr id="7" name="Freccia in giù 6"/>
          <p:cNvSpPr/>
          <p:nvPr/>
        </p:nvSpPr>
        <p:spPr>
          <a:xfrm>
            <a:off x="6500826" y="3214686"/>
            <a:ext cx="48463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4643438" y="5429264"/>
            <a:ext cx="3786214" cy="923330"/>
          </a:xfrm>
          <a:prstGeom prst="rect">
            <a:avLst/>
          </a:prstGeom>
        </p:spPr>
        <p:txBody>
          <a:bodyPr wrap="square">
            <a:spAutoFit/>
          </a:bodyPr>
          <a:lstStyle/>
          <a:p>
            <a:pPr algn="ctr"/>
            <a:r>
              <a:rPr lang="it-IT" dirty="0"/>
              <a:t>Il facilitatore contribuisce a una</a:t>
            </a:r>
          </a:p>
          <a:p>
            <a:pPr algn="ctr"/>
            <a:r>
              <a:rPr lang="it-IT" dirty="0"/>
              <a:t>migliore performance nello</a:t>
            </a:r>
          </a:p>
          <a:p>
            <a:pPr algn="ctr"/>
            <a:r>
              <a:rPr lang="it-IT" dirty="0"/>
              <a:t>svolgimento dell’attività</a:t>
            </a:r>
          </a:p>
        </p:txBody>
      </p:sp>
      <p:sp>
        <p:nvSpPr>
          <p:cNvPr id="10" name="Rettangolo 9"/>
          <p:cNvSpPr/>
          <p:nvPr/>
        </p:nvSpPr>
        <p:spPr>
          <a:xfrm>
            <a:off x="4857752" y="3643314"/>
            <a:ext cx="4286248" cy="32146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it-IT" sz="1600" dirty="0"/>
              <a:t>Il facilitatore contribuisce a una</a:t>
            </a:r>
          </a:p>
          <a:p>
            <a:r>
              <a:rPr lang="it-IT" sz="1600" dirty="0"/>
              <a:t>migliore performance nello</a:t>
            </a:r>
          </a:p>
          <a:p>
            <a:r>
              <a:rPr lang="it-IT" sz="1600" dirty="0"/>
              <a:t>svolgimento </a:t>
            </a:r>
            <a:r>
              <a:rPr lang="it-IT" sz="1600" dirty="0" smtClean="0"/>
              <a:t>dell’attività (ambiente fisico accessibile, disponibilità di tecnologia o ausili e </a:t>
            </a:r>
            <a:r>
              <a:rPr lang="it-IT" sz="1600" dirty="0" err="1"/>
              <a:t>e</a:t>
            </a:r>
            <a:r>
              <a:rPr lang="it-IT" sz="1600" dirty="0"/>
              <a:t> gli atteggiamenti positivi delle persone verso la </a:t>
            </a:r>
            <a:r>
              <a:rPr lang="it-IT" sz="1600" dirty="0" smtClean="0"/>
              <a:t>disabilità</a:t>
            </a:r>
            <a:r>
              <a:rPr lang="it-IT" sz="1600" dirty="0"/>
              <a:t> includono anche servizi, sistemi e politiche che sono rivolti ad incrementare il coinvolgimento di tutte le persone con una condizione di salute in tutte le aree di </a:t>
            </a:r>
            <a:r>
              <a:rPr lang="it-IT" sz="1600" dirty="0" smtClean="0"/>
              <a:t>vita )</a:t>
            </a:r>
            <a:endParaRPr lang="it-IT" sz="1600" dirty="0"/>
          </a:p>
        </p:txBody>
      </p:sp>
      <p:sp>
        <p:nvSpPr>
          <p:cNvPr id="12" name="Freccia in giù 11"/>
          <p:cNvSpPr/>
          <p:nvPr/>
        </p:nvSpPr>
        <p:spPr>
          <a:xfrm>
            <a:off x="2214546" y="3214686"/>
            <a:ext cx="50006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0" y="3643314"/>
            <a:ext cx="4643438" cy="32146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dirty="0" smtClean="0"/>
          </a:p>
          <a:p>
            <a:pPr algn="ctr"/>
            <a:r>
              <a:rPr lang="it-IT" sz="1600" dirty="0" smtClean="0"/>
              <a:t>Essi </a:t>
            </a:r>
            <a:r>
              <a:rPr lang="it-IT" sz="1600" dirty="0"/>
              <a:t>includono aspetti come un ambiente fisico inaccessibile, la mancanza di tecnologia d'assistenza, gli atteggiamenti negativi delle persone verso la disabilità, e anche servizi, sistemi e politiche </a:t>
            </a:r>
            <a:r>
              <a:rPr lang="it-IT" sz="1600" dirty="0" err="1" smtClean="0"/>
              <a:t>inesistenti.Le</a:t>
            </a:r>
            <a:r>
              <a:rPr lang="it-IT" sz="1600" dirty="0" smtClean="0"/>
              <a:t> </a:t>
            </a:r>
            <a:r>
              <a:rPr lang="it-IT" sz="1600" dirty="0"/>
              <a:t>barriere posso essere fonte di:danno alla salute (affaticamento, pericolo, lesioni, ecc.);danno esistenziale (in quanto rappresentano impedimenti che la persona subisce)danno sociale ( poiché incidono sul diritto ad un pieno inserimento sociale in autonomia e sicurezza)</a:t>
            </a:r>
            <a:r>
              <a:rPr lang="it-IT" sz="1600" dirty="0" smtClean="0"/>
              <a:t/>
            </a:r>
            <a:br>
              <a:rPr lang="it-IT" sz="1600" dirty="0" smtClean="0"/>
            </a:br>
            <a:endParaRPr lang="it-IT" sz="16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214290"/>
            <a:ext cx="9144000" cy="2554545"/>
          </a:xfrm>
          <a:prstGeom prst="rect">
            <a:avLst/>
          </a:prstGeom>
        </p:spPr>
        <p:txBody>
          <a:bodyPr wrap="square">
            <a:spAutoFit/>
          </a:bodyPr>
          <a:lstStyle/>
          <a:p>
            <a:r>
              <a:rPr lang="it-IT" sz="2000" b="1" dirty="0" smtClean="0">
                <a:solidFill>
                  <a:srgbClr val="F26EBD"/>
                </a:solidFill>
                <a:ea typeface="Verdana" pitchFamily="34" charset="0"/>
                <a:cs typeface="Verdana" pitchFamily="34" charset="0"/>
              </a:rPr>
              <a:t>BISOGNI EDUCATIVI SPECIALI </a:t>
            </a:r>
            <a:r>
              <a:rPr lang="it-IT" sz="2000" dirty="0" smtClean="0">
                <a:ea typeface="Verdana" pitchFamily="34" charset="0"/>
                <a:cs typeface="Verdana" pitchFamily="34" charset="0"/>
              </a:rPr>
              <a:t>(</a:t>
            </a:r>
            <a:r>
              <a:rPr lang="it-IT" sz="2000" dirty="0" err="1" smtClean="0">
                <a:ea typeface="Verdana" pitchFamily="34" charset="0"/>
                <a:cs typeface="Verdana" pitchFamily="34" charset="0"/>
              </a:rPr>
              <a:t>Special</a:t>
            </a:r>
            <a:r>
              <a:rPr lang="it-IT" sz="2000" dirty="0" smtClean="0">
                <a:ea typeface="Verdana" pitchFamily="34" charset="0"/>
                <a:cs typeface="Verdana" pitchFamily="34" charset="0"/>
              </a:rPr>
              <a:t> </a:t>
            </a:r>
            <a:r>
              <a:rPr lang="it-IT" sz="2000" dirty="0" err="1" smtClean="0">
                <a:ea typeface="Verdana" pitchFamily="34" charset="0"/>
                <a:cs typeface="Verdana" pitchFamily="34" charset="0"/>
              </a:rPr>
              <a:t>Education</a:t>
            </a:r>
            <a:r>
              <a:rPr lang="it-IT" sz="2000" dirty="0" smtClean="0">
                <a:ea typeface="Verdana" pitchFamily="34" charset="0"/>
                <a:cs typeface="Verdana" pitchFamily="34" charset="0"/>
              </a:rPr>
              <a:t> </a:t>
            </a:r>
            <a:r>
              <a:rPr lang="it-IT" sz="2000" dirty="0" err="1" smtClean="0">
                <a:ea typeface="Verdana" pitchFamily="34" charset="0"/>
                <a:cs typeface="Verdana" pitchFamily="34" charset="0"/>
              </a:rPr>
              <a:t>Needs</a:t>
            </a:r>
            <a:r>
              <a:rPr lang="it-IT" sz="2000" dirty="0" smtClean="0">
                <a:ea typeface="Verdana" pitchFamily="34" charset="0"/>
                <a:cs typeface="Verdana" pitchFamily="34" charset="0"/>
              </a:rPr>
              <a:t>) viene usato per indicare una vasta area di studenti per i quali il diritto della personalizzazione dell'insegnamento(L53/2003) deve essere applicato con determinate accentuazioni. </a:t>
            </a:r>
            <a:r>
              <a:rPr lang="it-IT" sz="2000" dirty="0" smtClean="0"/>
              <a:t>Le scuole </a:t>
            </a:r>
            <a:r>
              <a:rPr lang="it-IT" sz="2000" dirty="0" smtClean="0">
                <a:solidFill>
                  <a:srgbClr val="F26EBD"/>
                </a:solidFill>
              </a:rPr>
              <a:t>DEVONO </a:t>
            </a:r>
            <a:r>
              <a:rPr lang="it-IT" sz="2000" dirty="0" smtClean="0"/>
              <a:t>tutelare il diritto all'apprendimento</a:t>
            </a:r>
          </a:p>
          <a:p>
            <a:r>
              <a:rPr lang="it-IT" sz="2000" dirty="0" smtClean="0"/>
              <a:t> di </a:t>
            </a:r>
            <a:r>
              <a:rPr lang="it-IT" sz="2000" dirty="0" smtClean="0">
                <a:solidFill>
                  <a:srgbClr val="F26EBD"/>
                </a:solidFill>
              </a:rPr>
              <a:t>OGNI</a:t>
            </a:r>
            <a:r>
              <a:rPr lang="it-IT" sz="2000" dirty="0" smtClean="0"/>
              <a:t> singolo studente. </a:t>
            </a:r>
            <a:r>
              <a:rPr lang="it-IT" sz="2000" dirty="0" smtClean="0">
                <a:ea typeface="Verdana" pitchFamily="34" charset="0"/>
                <a:cs typeface="Verdana" pitchFamily="34" charset="0"/>
              </a:rPr>
              <a:t>L’utilizzo dell’acronimo BES sta quindi ad indicare una vasta area di alunni per i quali il principio della personalizzazione dell’insegnamento, sancito dalla Legge 53/2003, va applicato con particolari accentuazioni in quanto a peculiarità, </a:t>
            </a:r>
            <a:r>
              <a:rPr lang="it-IT" sz="2000" dirty="0" err="1" smtClean="0">
                <a:ea typeface="Verdana" pitchFamily="34" charset="0"/>
                <a:cs typeface="Verdana" pitchFamily="34" charset="0"/>
              </a:rPr>
              <a:t>intensività</a:t>
            </a:r>
            <a:r>
              <a:rPr lang="it-IT" sz="2000" dirty="0" smtClean="0">
                <a:ea typeface="Verdana" pitchFamily="34" charset="0"/>
                <a:cs typeface="Verdana" pitchFamily="34" charset="0"/>
              </a:rPr>
              <a:t> e durata delle modificazioni</a:t>
            </a:r>
            <a:endParaRPr lang="it-IT" sz="2000" dirty="0"/>
          </a:p>
        </p:txBody>
      </p:sp>
      <p:pic>
        <p:nvPicPr>
          <p:cNvPr id="8194" name="Picture 2"/>
          <p:cNvPicPr>
            <a:picLocks noChangeAspect="1" noChangeArrowheads="1"/>
          </p:cNvPicPr>
          <p:nvPr/>
        </p:nvPicPr>
        <p:blipFill>
          <a:blip r:embed="rId2"/>
          <a:srcRect/>
          <a:stretch>
            <a:fillRect/>
          </a:stretch>
        </p:blipFill>
        <p:spPr bwMode="auto">
          <a:xfrm>
            <a:off x="1428728" y="3643314"/>
            <a:ext cx="7215238" cy="30258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00166" y="1000108"/>
            <a:ext cx="6619245" cy="785817"/>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ctr"/>
            <a:r>
              <a:rPr lang="it-IT" b="1" dirty="0" smtClean="0"/>
              <a:t>L’Inclusione riguarda tutti</a:t>
            </a:r>
            <a:endParaRPr lang="it-IT" b="1" dirty="0"/>
          </a:p>
        </p:txBody>
      </p:sp>
      <p:sp>
        <p:nvSpPr>
          <p:cNvPr id="3" name="Segnaposto testo 2"/>
          <p:cNvSpPr>
            <a:spLocks noGrp="1"/>
          </p:cNvSpPr>
          <p:nvPr>
            <p:ph type="body" idx="1"/>
          </p:nvPr>
        </p:nvSpPr>
        <p:spPr/>
        <p:txBody>
          <a:bodyPr/>
          <a:lstStyle/>
          <a:p>
            <a:endParaRPr lang="it-IT"/>
          </a:p>
        </p:txBody>
      </p:sp>
      <p:pic>
        <p:nvPicPr>
          <p:cNvPr id="4" name="Immagin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57224" y="2571744"/>
            <a:ext cx="7810203" cy="358867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1357298"/>
            <a:ext cx="9144000" cy="193899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t-IT" sz="2000" dirty="0" smtClean="0">
                <a:latin typeface="Verdana" pitchFamily="34" charset="0"/>
                <a:ea typeface="Verdana" pitchFamily="34" charset="0"/>
                <a:cs typeface="Verdana" pitchFamily="34" charset="0"/>
              </a:rPr>
              <a:t>La didattica inclusiva si basa su un approccio integrato in base ai bisogni tra </a:t>
            </a:r>
            <a:r>
              <a:rPr lang="it-IT" sz="2000" b="1" dirty="0" smtClean="0">
                <a:latin typeface="Verdana" pitchFamily="34" charset="0"/>
                <a:ea typeface="Verdana" pitchFamily="34" charset="0"/>
                <a:cs typeface="Verdana" pitchFamily="34" charset="0"/>
              </a:rPr>
              <a:t>PERSONALIZZAZIONE</a:t>
            </a:r>
            <a:r>
              <a:rPr lang="it-IT" sz="2000" dirty="0" smtClean="0">
                <a:latin typeface="Verdana" pitchFamily="34" charset="0"/>
                <a:ea typeface="Verdana" pitchFamily="34" charset="0"/>
                <a:cs typeface="Verdana" pitchFamily="34" charset="0"/>
              </a:rPr>
              <a:t> e </a:t>
            </a:r>
            <a:r>
              <a:rPr lang="it-IT" sz="2000" b="1" dirty="0" smtClean="0">
                <a:latin typeface="Verdana" pitchFamily="34" charset="0"/>
                <a:ea typeface="Verdana" pitchFamily="34" charset="0"/>
                <a:cs typeface="Verdana" pitchFamily="34" charset="0"/>
              </a:rPr>
              <a:t>INDIVIDUALIZZAZIONE.</a:t>
            </a:r>
            <a:br>
              <a:rPr lang="it-IT" sz="2000" b="1" dirty="0" smtClean="0">
                <a:latin typeface="Verdana" pitchFamily="34" charset="0"/>
                <a:ea typeface="Verdana" pitchFamily="34" charset="0"/>
                <a:cs typeface="Verdana" pitchFamily="34" charset="0"/>
              </a:rPr>
            </a:br>
            <a:r>
              <a:rPr lang="it-IT" sz="2000" b="1" dirty="0" smtClean="0">
                <a:latin typeface="Verdana" pitchFamily="34" charset="0"/>
                <a:ea typeface="Verdana" pitchFamily="34" charset="0"/>
                <a:cs typeface="Verdana" pitchFamily="34" charset="0"/>
              </a:rPr>
              <a:t/>
            </a:r>
            <a:br>
              <a:rPr lang="it-IT" sz="2000" b="1" dirty="0" smtClean="0">
                <a:latin typeface="Verdana" pitchFamily="34" charset="0"/>
                <a:ea typeface="Verdana" pitchFamily="34" charset="0"/>
                <a:cs typeface="Verdana" pitchFamily="34" charset="0"/>
              </a:rPr>
            </a:br>
            <a:r>
              <a:rPr lang="it-IT" sz="2000" dirty="0" smtClean="0">
                <a:latin typeface="Verdana" pitchFamily="34" charset="0"/>
                <a:ea typeface="Verdana" pitchFamily="34" charset="0"/>
                <a:cs typeface="Verdana" pitchFamily="34" charset="0"/>
              </a:rPr>
              <a:t>Sono approcci integrati che favoriscono il raggiungimento delle competenze fondamentali del curricolo o il raggiungimento di obiettivi diversificati in funzione delle potenzialità ma anche delle difficoltà</a:t>
            </a:r>
            <a:r>
              <a:rPr lang="it-IT" dirty="0" smtClean="0"/>
              <a:t>.</a:t>
            </a:r>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42983"/>
          </a:xfrm>
          <a:ln/>
        </p:spPr>
        <p:style>
          <a:lnRef idx="2">
            <a:schemeClr val="accent3"/>
          </a:lnRef>
          <a:fillRef idx="1">
            <a:schemeClr val="lt1"/>
          </a:fillRef>
          <a:effectRef idx="0">
            <a:schemeClr val="accent3"/>
          </a:effectRef>
          <a:fontRef idx="minor">
            <a:schemeClr val="dk1"/>
          </a:fontRef>
        </p:style>
        <p:txBody>
          <a:bodyPr>
            <a:normAutofit fontScale="90000"/>
          </a:bodyPr>
          <a:lstStyle/>
          <a:p>
            <a:r>
              <a:rPr lang="it-IT" dirty="0" smtClean="0"/>
              <a:t/>
            </a:r>
            <a:br>
              <a:rPr lang="it-IT" dirty="0" smtClean="0"/>
            </a:br>
            <a:r>
              <a:rPr lang="it-IT" dirty="0" smtClean="0"/>
              <a:t>DIDATTICA                          </a:t>
            </a:r>
            <a:r>
              <a:rPr lang="it-IT" dirty="0" err="1" smtClean="0"/>
              <a:t>DIDATTICA</a:t>
            </a:r>
            <a:r>
              <a:rPr lang="it-IT" dirty="0" smtClean="0"/>
              <a:t/>
            </a:r>
            <a:br>
              <a:rPr lang="it-IT" dirty="0" smtClean="0"/>
            </a:br>
            <a:r>
              <a:rPr lang="it-IT" dirty="0" smtClean="0"/>
              <a:t> INDIVIDUALIZZATA       PERSONALIZZATA</a:t>
            </a:r>
            <a:endParaRPr lang="it-IT" dirty="0"/>
          </a:p>
        </p:txBody>
      </p:sp>
      <p:sp>
        <p:nvSpPr>
          <p:cNvPr id="3" name="Segnaposto testo 2"/>
          <p:cNvSpPr>
            <a:spLocks noGrp="1"/>
          </p:cNvSpPr>
          <p:nvPr>
            <p:ph type="body" idx="1"/>
          </p:nvPr>
        </p:nvSpPr>
        <p:spPr>
          <a:xfrm>
            <a:off x="500034" y="2000240"/>
            <a:ext cx="8215370" cy="3885127"/>
          </a:xfrm>
        </p:spPr>
        <p:txBody>
          <a:bodyPr/>
          <a:lstStyle/>
          <a:p>
            <a:endParaRPr lang="it-IT" dirty="0">
              <a:solidFill>
                <a:schemeClr val="tx1"/>
              </a:solidFill>
              <a:latin typeface="Verdana" pitchFamily="34" charset="0"/>
              <a:ea typeface="Verdana" pitchFamily="34" charset="0"/>
              <a:cs typeface="Verdana" pitchFamily="34" charset="0"/>
            </a:endParaRPr>
          </a:p>
        </p:txBody>
      </p:sp>
      <p:graphicFrame>
        <p:nvGraphicFramePr>
          <p:cNvPr id="4" name="Tabella 3"/>
          <p:cNvGraphicFramePr>
            <a:graphicFrameLocks noGrp="1"/>
          </p:cNvGraphicFramePr>
          <p:nvPr/>
        </p:nvGraphicFramePr>
        <p:xfrm>
          <a:off x="0" y="1285860"/>
          <a:ext cx="9144000" cy="6492240"/>
        </p:xfrm>
        <a:graphic>
          <a:graphicData uri="http://schemas.openxmlformats.org/drawingml/2006/table">
            <a:tbl>
              <a:tblPr firstRow="1" bandRow="1">
                <a:tableStyleId>{5C22544A-7EE6-4342-B048-85BDC9FD1C3A}</a:tableStyleId>
              </a:tblPr>
              <a:tblGrid>
                <a:gridCol w="4691270"/>
                <a:gridCol w="4452730"/>
              </a:tblGrid>
              <a:tr h="5539744">
                <a:tc>
                  <a:txBody>
                    <a:bodyPr/>
                    <a:lstStyle/>
                    <a:p>
                      <a:r>
                        <a:rPr lang="it-IT" sz="2000" b="0" dirty="0" smtClean="0">
                          <a:solidFill>
                            <a:schemeClr val="tx1"/>
                          </a:solidFill>
                          <a:latin typeface="Verdana" pitchFamily="34" charset="0"/>
                          <a:ea typeface="Verdana" pitchFamily="34" charset="0"/>
                          <a:cs typeface="Verdana" pitchFamily="34" charset="0"/>
                        </a:rPr>
                        <a:t>Individualizzato è                        l’intervento</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calibrato sul singolo, in</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particolare per migliorare</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alcune competenze                       </a:t>
                      </a:r>
                    </a:p>
                    <a:p>
                      <a:r>
                        <a:rPr lang="it-IT" sz="2000" b="0" dirty="0" smtClean="0">
                          <a:solidFill>
                            <a:schemeClr val="tx1"/>
                          </a:solidFill>
                          <a:latin typeface="Verdana" pitchFamily="34" charset="0"/>
                          <a:ea typeface="Verdana" pitchFamily="34" charset="0"/>
                          <a:cs typeface="Verdana" pitchFamily="34" charset="0"/>
                        </a:rPr>
                        <a:t>deficitarie</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o per potenziare</a:t>
                      </a:r>
                    </a:p>
                    <a:p>
                      <a:r>
                        <a:rPr lang="it-IT" sz="2000" b="0" dirty="0" smtClean="0">
                          <a:solidFill>
                            <a:schemeClr val="tx1"/>
                          </a:solidFill>
                          <a:latin typeface="Verdana" pitchFamily="34" charset="0"/>
                          <a:ea typeface="Verdana" pitchFamily="34" charset="0"/>
                          <a:cs typeface="Verdana" pitchFamily="34" charset="0"/>
                        </a:rPr>
                        <a:t>l’automatizzazione</a:t>
                      </a:r>
                      <a:r>
                        <a:rPr lang="it-IT" sz="2000" b="0" baseline="0" dirty="0" smtClean="0">
                          <a:solidFill>
                            <a:schemeClr val="tx1"/>
                          </a:solidFill>
                          <a:latin typeface="Verdana" pitchFamily="34" charset="0"/>
                          <a:ea typeface="Verdana" pitchFamily="34" charset="0"/>
                          <a:cs typeface="Verdana" pitchFamily="34" charset="0"/>
                        </a:rPr>
                        <a:t> di </a:t>
                      </a:r>
                      <a:endParaRPr lang="it-IT" sz="2000" b="0" dirty="0" smtClean="0">
                        <a:solidFill>
                          <a:schemeClr val="tx1"/>
                        </a:solidFill>
                        <a:latin typeface="Verdana" pitchFamily="34" charset="0"/>
                        <a:ea typeface="Verdana" pitchFamily="34" charset="0"/>
                        <a:cs typeface="Verdana" pitchFamily="34" charset="0"/>
                      </a:endParaRPr>
                    </a:p>
                    <a:p>
                      <a:r>
                        <a:rPr lang="it-IT" sz="2000" b="0" dirty="0" smtClean="0">
                          <a:solidFill>
                            <a:schemeClr val="tx1"/>
                          </a:solidFill>
                          <a:latin typeface="Verdana" pitchFamily="34" charset="0"/>
                          <a:ea typeface="Verdana" pitchFamily="34" charset="0"/>
                          <a:cs typeface="Verdana" pitchFamily="34" charset="0"/>
                        </a:rPr>
                        <a:t>processi basilari.</a:t>
                      </a:r>
                    </a:p>
                    <a:p>
                      <a:r>
                        <a:rPr lang="it-IT" sz="2000" b="0" dirty="0" smtClean="0">
                          <a:solidFill>
                            <a:schemeClr val="tx1"/>
                          </a:solidFill>
                          <a:latin typeface="Verdana" pitchFamily="34" charset="0"/>
                          <a:ea typeface="Verdana" pitchFamily="34" charset="0"/>
                          <a:cs typeface="Verdana" pitchFamily="34" charset="0"/>
                        </a:rPr>
                        <a:t>Per es. se l’obiettivo comune per tutti gli studenti della classe è “leggere e comprendere un testo narrativo”, la didattica individualizzata è quel processo che promuove l’adozione di una strategia di studio efficace per la comprensione del testo oppure l’utilizzo competente di un software di sintesi vocale per la lettura del testo.</a:t>
                      </a:r>
                    </a:p>
                    <a:p>
                      <a:endParaRPr lang="it-IT" sz="2000" b="0" dirty="0"/>
                    </a:p>
                  </a:txBody>
                  <a:tcPr>
                    <a:solidFill>
                      <a:srgbClr val="F26EBD"/>
                    </a:solidFill>
                  </a:tcPr>
                </a:tc>
                <a:tc>
                  <a:txBody>
                    <a:bodyPr/>
                    <a:lstStyle/>
                    <a:p>
                      <a:r>
                        <a:rPr lang="it-IT" sz="2000" b="0" dirty="0" smtClean="0">
                          <a:solidFill>
                            <a:schemeClr val="tx1"/>
                          </a:solidFill>
                          <a:latin typeface="Verdana" pitchFamily="34" charset="0"/>
                          <a:ea typeface="Verdana" pitchFamily="34" charset="0"/>
                          <a:cs typeface="Verdana" pitchFamily="34" charset="0"/>
                        </a:rPr>
                        <a:t>Personalizzata è la </a:t>
                      </a:r>
                    </a:p>
                    <a:p>
                      <a:r>
                        <a:rPr lang="it-IT" sz="2000" b="0" dirty="0" smtClean="0">
                          <a:solidFill>
                            <a:schemeClr val="tx1"/>
                          </a:solidFill>
                          <a:latin typeface="Verdana" pitchFamily="34" charset="0"/>
                          <a:ea typeface="Verdana" pitchFamily="34" charset="0"/>
                          <a:cs typeface="Verdana" pitchFamily="34" charset="0"/>
                        </a:rPr>
                        <a:t>didattica che offre a </a:t>
                      </a:r>
                    </a:p>
                    <a:p>
                      <a:r>
                        <a:rPr lang="it-IT" sz="2000" b="0" dirty="0" smtClean="0">
                          <a:solidFill>
                            <a:schemeClr val="tx1"/>
                          </a:solidFill>
                          <a:latin typeface="Verdana" pitchFamily="34" charset="0"/>
                          <a:ea typeface="Verdana" pitchFamily="34" charset="0"/>
                          <a:cs typeface="Verdana" pitchFamily="34" charset="0"/>
                        </a:rPr>
                        <a:t>ciascun alunno </a:t>
                      </a:r>
                    </a:p>
                    <a:p>
                      <a:r>
                        <a:rPr lang="it-IT" sz="2000" b="0" dirty="0" smtClean="0">
                          <a:solidFill>
                            <a:schemeClr val="tx1"/>
                          </a:solidFill>
                          <a:latin typeface="Verdana" pitchFamily="34" charset="0"/>
                          <a:ea typeface="Verdana" pitchFamily="34" charset="0"/>
                          <a:cs typeface="Verdana" pitchFamily="34" charset="0"/>
                        </a:rPr>
                        <a:t>l’opportunità di sviluppare</a:t>
                      </a:r>
                    </a:p>
                    <a:p>
                      <a:r>
                        <a:rPr lang="it-IT" sz="2000" b="0" dirty="0" smtClean="0">
                          <a:solidFill>
                            <a:schemeClr val="tx1"/>
                          </a:solidFill>
                          <a:latin typeface="Verdana" pitchFamily="34" charset="0"/>
                          <a:ea typeface="Verdana" pitchFamily="34" charset="0"/>
                          <a:cs typeface="Verdana" pitchFamily="34" charset="0"/>
                        </a:rPr>
                        <a:t>al meglio le proprie</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potenzialità</a:t>
                      </a:r>
                    </a:p>
                    <a:p>
                      <a:r>
                        <a:rPr lang="it-IT" sz="2000" b="0" dirty="0" smtClean="0">
                          <a:solidFill>
                            <a:schemeClr val="tx1"/>
                          </a:solidFill>
                          <a:latin typeface="Verdana" pitchFamily="34" charset="0"/>
                          <a:ea typeface="Verdana" pitchFamily="34" charset="0"/>
                          <a:cs typeface="Verdana" pitchFamily="34" charset="0"/>
                        </a:rPr>
                        <a:t>attraverso un lavoro </a:t>
                      </a:r>
                    </a:p>
                    <a:p>
                      <a:r>
                        <a:rPr lang="it-IT" sz="2000" b="0" dirty="0" smtClean="0">
                          <a:solidFill>
                            <a:schemeClr val="tx1"/>
                          </a:solidFill>
                          <a:latin typeface="Verdana" pitchFamily="34" charset="0"/>
                          <a:ea typeface="Verdana" pitchFamily="34" charset="0"/>
                          <a:cs typeface="Verdana" pitchFamily="34" charset="0"/>
                        </a:rPr>
                        <a:t>in</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classe  diversificato.</a:t>
                      </a:r>
                    </a:p>
                    <a:p>
                      <a:r>
                        <a:rPr lang="it-IT" sz="2000" b="0" dirty="0" smtClean="0">
                          <a:solidFill>
                            <a:schemeClr val="tx1"/>
                          </a:solidFill>
                          <a:latin typeface="Verdana" pitchFamily="34" charset="0"/>
                          <a:ea typeface="Verdana" pitchFamily="34" charset="0"/>
                          <a:cs typeface="Verdana" pitchFamily="34" charset="0"/>
                        </a:rPr>
                        <a:t>E’ quella didattica che punta ad accrescere i punti di forza dello studente.</a:t>
                      </a:r>
                      <a:r>
                        <a:rPr lang="it-IT" sz="2000" b="0" baseline="0" dirty="0" smtClean="0">
                          <a:solidFill>
                            <a:schemeClr val="tx1"/>
                          </a:solidFill>
                          <a:latin typeface="Verdana" pitchFamily="34" charset="0"/>
                          <a:ea typeface="Verdana" pitchFamily="34" charset="0"/>
                          <a:cs typeface="Verdana" pitchFamily="34" charset="0"/>
                        </a:rPr>
                        <a:t> Per es. visto </a:t>
                      </a:r>
                      <a:r>
                        <a:rPr lang="it-IT" sz="2000" b="0" dirty="0" smtClean="0">
                          <a:solidFill>
                            <a:schemeClr val="tx1"/>
                          </a:solidFill>
                          <a:latin typeface="Verdana" pitchFamily="34" charset="0"/>
                          <a:ea typeface="Verdana" pitchFamily="34" charset="0"/>
                          <a:cs typeface="Verdana" pitchFamily="34" charset="0"/>
                        </a:rPr>
                        <a:t> che lo stile di apprendimento preferito dagli studenti DSA è quello </a:t>
                      </a:r>
                      <a:r>
                        <a:rPr lang="it-IT" sz="2000" b="0" dirty="0" err="1" smtClean="0">
                          <a:solidFill>
                            <a:schemeClr val="tx1"/>
                          </a:solidFill>
                          <a:latin typeface="Verdana" pitchFamily="34" charset="0"/>
                          <a:ea typeface="Verdana" pitchFamily="34" charset="0"/>
                          <a:cs typeface="Verdana" pitchFamily="34" charset="0"/>
                        </a:rPr>
                        <a:t>visivo-non</a:t>
                      </a:r>
                      <a:r>
                        <a:rPr lang="it-IT" sz="2000" b="0" dirty="0" smtClean="0">
                          <a:solidFill>
                            <a:schemeClr val="tx1"/>
                          </a:solidFill>
                          <a:latin typeface="Verdana" pitchFamily="34" charset="0"/>
                          <a:ea typeface="Verdana" pitchFamily="34" charset="0"/>
                          <a:cs typeface="Verdana" pitchFamily="34" charset="0"/>
                        </a:rPr>
                        <a:t> verbale, </a:t>
                      </a:r>
                      <a:r>
                        <a:rPr lang="it-IT" sz="2000" b="0" baseline="0" dirty="0" smtClean="0">
                          <a:solidFill>
                            <a:schemeClr val="tx1"/>
                          </a:solidFill>
                          <a:latin typeface="Verdana" pitchFamily="34" charset="0"/>
                          <a:ea typeface="Verdana" pitchFamily="34" charset="0"/>
                          <a:cs typeface="Verdana" pitchFamily="34" charset="0"/>
                        </a:rPr>
                        <a:t> </a:t>
                      </a:r>
                      <a:r>
                        <a:rPr lang="it-IT" sz="2000" b="0" dirty="0" smtClean="0">
                          <a:solidFill>
                            <a:schemeClr val="tx1"/>
                          </a:solidFill>
                          <a:latin typeface="Verdana" pitchFamily="34" charset="0"/>
                          <a:ea typeface="Verdana" pitchFamily="34" charset="0"/>
                          <a:cs typeface="Verdana" pitchFamily="34" charset="0"/>
                        </a:rPr>
                        <a:t>la didattica personalizzata è quella che favorisce il </a:t>
                      </a:r>
                      <a:r>
                        <a:rPr lang="it-IT" sz="2000" b="0" dirty="0" err="1" smtClean="0">
                          <a:solidFill>
                            <a:schemeClr val="tx1"/>
                          </a:solidFill>
                          <a:latin typeface="Verdana" pitchFamily="34" charset="0"/>
                          <a:ea typeface="Verdana" pitchFamily="34" charset="0"/>
                          <a:cs typeface="Verdana" pitchFamily="34" charset="0"/>
                        </a:rPr>
                        <a:t>Visual</a:t>
                      </a:r>
                      <a:r>
                        <a:rPr lang="it-IT" sz="2000" b="0" dirty="0" smtClean="0">
                          <a:solidFill>
                            <a:schemeClr val="tx1"/>
                          </a:solidFill>
                          <a:latin typeface="Verdana" pitchFamily="34" charset="0"/>
                          <a:ea typeface="Verdana" pitchFamily="34" charset="0"/>
                          <a:cs typeface="Verdana" pitchFamily="34" charset="0"/>
                        </a:rPr>
                        <a:t> </a:t>
                      </a:r>
                      <a:r>
                        <a:rPr lang="it-IT" sz="2000" b="0" dirty="0" err="1" smtClean="0">
                          <a:solidFill>
                            <a:schemeClr val="tx1"/>
                          </a:solidFill>
                          <a:latin typeface="Verdana" pitchFamily="34" charset="0"/>
                          <a:ea typeface="Verdana" pitchFamily="34" charset="0"/>
                          <a:cs typeface="Verdana" pitchFamily="34" charset="0"/>
                        </a:rPr>
                        <a:t>Learning</a:t>
                      </a:r>
                      <a:r>
                        <a:rPr lang="it-IT" sz="2000" b="0" dirty="0" smtClean="0">
                          <a:solidFill>
                            <a:schemeClr val="tx1"/>
                          </a:solidFill>
                          <a:latin typeface="Verdana" pitchFamily="34" charset="0"/>
                          <a:ea typeface="Verdana" pitchFamily="34" charset="0"/>
                          <a:cs typeface="Verdana" pitchFamily="34" charset="0"/>
                        </a:rPr>
                        <a:t> (apprendimento basato sulla memoria visiva), ad esempio con l’uso di mappe concettuali multimediali o l’insegnamento di mnemotecniche per immagini. </a:t>
                      </a:r>
                      <a:endParaRPr lang="it-IT" sz="2000" b="0" baseline="0" dirty="0" smtClean="0">
                        <a:solidFill>
                          <a:schemeClr val="tx1"/>
                        </a:solidFill>
                        <a:latin typeface="Verdana" pitchFamily="34" charset="0"/>
                        <a:ea typeface="Verdana" pitchFamily="34" charset="0"/>
                        <a:cs typeface="Verdana" pitchFamily="34" charset="0"/>
                      </a:endParaRPr>
                    </a:p>
                    <a:p>
                      <a:endParaRPr lang="it-IT" sz="2000" b="0" dirty="0"/>
                    </a:p>
                  </a:txBody>
                  <a:tcPr>
                    <a:solidFill>
                      <a:srgbClr val="F26EBD"/>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282" y="1142984"/>
            <a:ext cx="8715436" cy="4714908"/>
          </a:xfrm>
        </p:spPr>
        <p:style>
          <a:lnRef idx="2">
            <a:schemeClr val="accent3"/>
          </a:lnRef>
          <a:fillRef idx="1">
            <a:schemeClr val="lt1"/>
          </a:fillRef>
          <a:effectRef idx="0">
            <a:schemeClr val="accent3"/>
          </a:effectRef>
          <a:fontRef idx="minor">
            <a:schemeClr val="dk1"/>
          </a:fontRef>
        </p:style>
        <p:txBody>
          <a:bodyPr>
            <a:normAutofit fontScale="90000"/>
          </a:bodyPr>
          <a:lstStyle/>
          <a:p>
            <a:r>
              <a:rPr lang="it-IT" dirty="0" smtClean="0"/>
              <a:t>Dalle Linee Guida 2011: «L’azione formativa individualizzata pone </a:t>
            </a:r>
            <a:r>
              <a:rPr lang="it-IT" i="1" dirty="0" smtClean="0">
                <a:solidFill>
                  <a:srgbClr val="FF0000"/>
                </a:solidFill>
              </a:rPr>
              <a:t>obiettivi comuni</a:t>
            </a:r>
            <a:r>
              <a:rPr lang="it-IT" dirty="0" smtClean="0"/>
              <a:t> per tutti i componenti del gruppo-classe ma è concepita adattando le metodologie in funzione delle caratteristiche individuali dei discenti </a:t>
            </a:r>
            <a:r>
              <a:rPr lang="it-IT" i="1" dirty="0" smtClean="0"/>
              <a:t>[…]</a:t>
            </a:r>
            <a:r>
              <a:rPr lang="it-IT" dirty="0" smtClean="0"/>
              <a:t>. L’azione formativa personalizzata </a:t>
            </a:r>
            <a:r>
              <a:rPr lang="it-IT" i="1" dirty="0" smtClean="0"/>
              <a:t>[…]</a:t>
            </a:r>
            <a:r>
              <a:rPr lang="it-IT" dirty="0" smtClean="0"/>
              <a:t> può  porsi  </a:t>
            </a:r>
            <a:r>
              <a:rPr lang="it-IT" i="1" dirty="0" smtClean="0">
                <a:solidFill>
                  <a:srgbClr val="FF0000"/>
                </a:solidFill>
              </a:rPr>
              <a:t>obiettivi  </a:t>
            </a:r>
            <a:br>
              <a:rPr lang="it-IT" i="1" dirty="0" smtClean="0">
                <a:solidFill>
                  <a:srgbClr val="FF0000"/>
                </a:solidFill>
              </a:rPr>
            </a:br>
            <a:r>
              <a:rPr lang="it-IT" i="1" dirty="0" smtClean="0">
                <a:solidFill>
                  <a:srgbClr val="FF0000"/>
                </a:solidFill>
              </a:rPr>
              <a:t>diversi</a:t>
            </a:r>
            <a:r>
              <a:rPr lang="it-IT" dirty="0" smtClean="0"/>
              <a:t> per  ciascun discente».</a:t>
            </a:r>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720" y="285728"/>
            <a:ext cx="2786049" cy="5857892"/>
          </a:xfrm>
        </p:spPr>
        <p:style>
          <a:lnRef idx="2">
            <a:schemeClr val="accent3"/>
          </a:lnRef>
          <a:fillRef idx="1">
            <a:schemeClr val="lt1"/>
          </a:fillRef>
          <a:effectRef idx="0">
            <a:schemeClr val="accent3"/>
          </a:effectRef>
          <a:fontRef idx="minor">
            <a:schemeClr val="dk1"/>
          </a:fontRef>
        </p:style>
        <p:txBody>
          <a:bodyPr>
            <a:normAutofit/>
          </a:bodyPr>
          <a:lstStyle/>
          <a:p>
            <a:r>
              <a:rPr lang="it-IT" sz="2700" dirty="0" smtClean="0">
                <a:solidFill>
                  <a:srgbClr val="FF0000"/>
                </a:solidFill>
              </a:rPr>
              <a:t>ONE </a:t>
            </a:r>
            <a:r>
              <a:rPr lang="it-IT" sz="2700" dirty="0" err="1" smtClean="0">
                <a:solidFill>
                  <a:srgbClr val="FF0000"/>
                </a:solidFill>
              </a:rPr>
              <a:t>size</a:t>
            </a:r>
            <a:r>
              <a:rPr lang="it-IT" sz="2700" dirty="0" smtClean="0">
                <a:solidFill>
                  <a:srgbClr val="FF0000"/>
                </a:solidFill>
              </a:rPr>
              <a:t> </a:t>
            </a:r>
            <a:r>
              <a:rPr lang="it-IT" sz="2700" dirty="0" err="1" smtClean="0">
                <a:solidFill>
                  <a:srgbClr val="FF0000"/>
                </a:solidFill>
              </a:rPr>
              <a:t>fits</a:t>
            </a:r>
            <a:r>
              <a:rPr lang="it-IT" sz="2700" dirty="0" smtClean="0">
                <a:solidFill>
                  <a:srgbClr val="FF0000"/>
                </a:solidFill>
              </a:rPr>
              <a:t> </a:t>
            </a:r>
            <a:r>
              <a:rPr lang="it-IT" sz="2700" dirty="0" err="1" smtClean="0">
                <a:solidFill>
                  <a:srgbClr val="FF0000"/>
                </a:solidFill>
              </a:rPr>
              <a:t>all</a:t>
            </a:r>
            <a:r>
              <a:rPr lang="it-IT" sz="2700" dirty="0" smtClean="0">
                <a:solidFill>
                  <a:srgbClr val="FF0000"/>
                </a:solidFill>
              </a:rPr>
              <a:t> </a:t>
            </a:r>
            <a:r>
              <a:rPr lang="it-IT" sz="2700" dirty="0" smtClean="0"/>
              <a:t>Non esiste una scarpa di misura unica adatta per tutti. Abbiamo bisogno di </a:t>
            </a:r>
            <a:r>
              <a:rPr lang="it-IT" sz="2700" b="1" dirty="0" smtClean="0"/>
              <a:t>personalizzare la didattica </a:t>
            </a:r>
            <a:r>
              <a:rPr lang="it-IT" sz="2700" dirty="0" smtClean="0"/>
              <a:t>in base </a:t>
            </a:r>
            <a:br>
              <a:rPr lang="it-IT" sz="2700" dirty="0" smtClean="0"/>
            </a:br>
            <a:r>
              <a:rPr lang="it-IT" sz="2700" dirty="0" smtClean="0"/>
              <a:t>ai bisogni ed alle caratteristiche degli alunni</a:t>
            </a:r>
            <a:r>
              <a:rPr lang="it-IT" dirty="0" smtClean="0"/>
              <a:t>.</a:t>
            </a:r>
            <a:br>
              <a:rPr lang="it-IT" dirty="0" smtClean="0"/>
            </a:br>
            <a:endParaRPr lang="it-IT" dirty="0"/>
          </a:p>
        </p:txBody>
      </p:sp>
      <p:pic>
        <p:nvPicPr>
          <p:cNvPr id="4" name="Segnaposto contenuto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353811" y="428604"/>
            <a:ext cx="5790189" cy="564360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939916"/>
          </a:xfrm>
          <a:solidFill>
            <a:srgbClr val="7030A0"/>
          </a:solidFill>
        </p:spPr>
        <p:txBody>
          <a:bodyPr/>
          <a:lstStyle/>
          <a:p>
            <a:r>
              <a:rPr lang="it-IT" dirty="0" smtClean="0">
                <a:solidFill>
                  <a:srgbClr val="FF0000"/>
                </a:solidFill>
              </a:rPr>
              <a:t>A scuola arrivano i BES.</a:t>
            </a:r>
            <a:br>
              <a:rPr lang="it-IT" dirty="0" smtClean="0">
                <a:solidFill>
                  <a:srgbClr val="FF0000"/>
                </a:solidFill>
              </a:rPr>
            </a:br>
            <a:r>
              <a:rPr lang="it-IT" dirty="0" smtClean="0">
                <a:solidFill>
                  <a:srgbClr val="FF0000"/>
                </a:solidFill>
              </a:rPr>
              <a:t>Chi sono?</a:t>
            </a:r>
            <a:endParaRPr lang="it-IT" dirty="0">
              <a:solidFill>
                <a:srgbClr val="FF0000"/>
              </a:solidFill>
            </a:endParaRPr>
          </a:p>
        </p:txBody>
      </p:sp>
      <p:pic>
        <p:nvPicPr>
          <p:cNvPr id="2053" name="Picture 5"/>
          <p:cNvPicPr>
            <a:picLocks noGrp="1" noChangeAspect="1" noChangeArrowheads="1"/>
          </p:cNvPicPr>
          <p:nvPr>
            <p:ph idx="1"/>
          </p:nvPr>
        </p:nvPicPr>
        <p:blipFill>
          <a:blip r:embed="rId2"/>
          <a:stretch>
            <a:fillRect/>
          </a:stretch>
        </p:blipFill>
        <p:spPr bwMode="auto">
          <a:xfrm>
            <a:off x="1492027" y="1774825"/>
            <a:ext cx="6159946" cy="4625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282" y="285728"/>
            <a:ext cx="8715404" cy="92869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sz="2400" dirty="0" smtClean="0">
                <a:latin typeface="Verdana" pitchFamily="34" charset="0"/>
                <a:ea typeface="Verdana" pitchFamily="34" charset="0"/>
                <a:cs typeface="Verdana" pitchFamily="34" charset="0"/>
              </a:rPr>
              <a:t>Chiaramente la didattica deve utilizzare dei mediatori che permettano più possibilità e modalità di rappresentazione: </a:t>
            </a:r>
            <a:endParaRPr lang="it-IT" sz="2400" dirty="0">
              <a:latin typeface="Verdana" pitchFamily="34" charset="0"/>
              <a:ea typeface="Verdana" pitchFamily="34" charset="0"/>
              <a:cs typeface="Verdana" pitchFamily="34" charset="0"/>
            </a:endParaRPr>
          </a:p>
        </p:txBody>
      </p:sp>
      <p:sp>
        <p:nvSpPr>
          <p:cNvPr id="4" name="Rettangolo 3"/>
          <p:cNvSpPr/>
          <p:nvPr/>
        </p:nvSpPr>
        <p:spPr>
          <a:xfrm>
            <a:off x="357158" y="1571612"/>
            <a:ext cx="1071569" cy="36933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it-IT" dirty="0" smtClean="0">
                <a:latin typeface="Verdana" pitchFamily="34" charset="0"/>
                <a:ea typeface="Verdana" pitchFamily="34" charset="0"/>
                <a:cs typeface="Verdana" pitchFamily="34" charset="0"/>
              </a:rPr>
              <a:t>Schemi</a:t>
            </a:r>
            <a:endParaRPr lang="it-IT" dirty="0">
              <a:latin typeface="Verdana" pitchFamily="34" charset="0"/>
              <a:ea typeface="Verdana" pitchFamily="34" charset="0"/>
              <a:cs typeface="Verdana" pitchFamily="34" charset="0"/>
            </a:endParaRPr>
          </a:p>
        </p:txBody>
      </p:sp>
      <p:sp>
        <p:nvSpPr>
          <p:cNvPr id="5" name="Rettangolo 4"/>
          <p:cNvSpPr/>
          <p:nvPr/>
        </p:nvSpPr>
        <p:spPr>
          <a:xfrm>
            <a:off x="3500430" y="1571612"/>
            <a:ext cx="128588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dirty="0" smtClean="0"/>
              <a:t>   </a:t>
            </a:r>
            <a:r>
              <a:rPr lang="it-IT" dirty="0" smtClean="0">
                <a:latin typeface="Verdana" pitchFamily="34" charset="0"/>
                <a:ea typeface="Verdana" pitchFamily="34" charset="0"/>
                <a:cs typeface="Verdana" pitchFamily="34" charset="0"/>
              </a:rPr>
              <a:t>Mappe</a:t>
            </a:r>
            <a:endParaRPr lang="it-IT" dirty="0">
              <a:latin typeface="Verdana" pitchFamily="34" charset="0"/>
              <a:ea typeface="Verdana" pitchFamily="34" charset="0"/>
              <a:cs typeface="Verdana" pitchFamily="34" charset="0"/>
            </a:endParaRPr>
          </a:p>
        </p:txBody>
      </p:sp>
      <p:sp>
        <p:nvSpPr>
          <p:cNvPr id="6" name="Rettangolo 5"/>
          <p:cNvSpPr/>
          <p:nvPr/>
        </p:nvSpPr>
        <p:spPr>
          <a:xfrm>
            <a:off x="6929454" y="1571612"/>
            <a:ext cx="1285884" cy="36933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it-IT" dirty="0" smtClean="0">
                <a:latin typeface="Verdana" pitchFamily="34" charset="0"/>
                <a:ea typeface="Verdana" pitchFamily="34" charset="0"/>
                <a:cs typeface="Verdana" pitchFamily="34" charset="0"/>
              </a:rPr>
              <a:t>Immagini</a:t>
            </a:r>
            <a:endParaRPr lang="it-IT" dirty="0">
              <a:latin typeface="Verdana" pitchFamily="34" charset="0"/>
              <a:ea typeface="Verdana" pitchFamily="34" charset="0"/>
              <a:cs typeface="Verdana" pitchFamily="34" charset="0"/>
            </a:endParaRPr>
          </a:p>
        </p:txBody>
      </p:sp>
      <p:pic>
        <p:nvPicPr>
          <p:cNvPr id="7" name="Immagine 6"/>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214554"/>
            <a:ext cx="2714612" cy="3008120"/>
          </a:xfrm>
          <a:prstGeom prst="rect">
            <a:avLst/>
          </a:prstGeom>
        </p:spPr>
      </p:pic>
      <p:pic>
        <p:nvPicPr>
          <p:cNvPr id="8" name="Immagine 7"/>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000364" y="2143116"/>
            <a:ext cx="2714644" cy="2857520"/>
          </a:xfrm>
          <a:prstGeom prst="rect">
            <a:avLst/>
          </a:prstGeom>
        </p:spPr>
      </p:pic>
      <p:pic>
        <p:nvPicPr>
          <p:cNvPr id="9" name="Immagin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286512" y="2357430"/>
            <a:ext cx="2571768" cy="2033165"/>
          </a:xfrm>
          <a:prstGeom prst="rect">
            <a:avLst/>
          </a:prstGeom>
        </p:spPr>
      </p:pic>
      <p:sp>
        <p:nvSpPr>
          <p:cNvPr id="10" name="CasellaDiTesto 9"/>
          <p:cNvSpPr txBox="1"/>
          <p:nvPr/>
        </p:nvSpPr>
        <p:spPr>
          <a:xfrm>
            <a:off x="357158" y="5429264"/>
            <a:ext cx="8429684"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2200" dirty="0" smtClean="0">
                <a:solidFill>
                  <a:schemeClr val="tx1"/>
                </a:solidFill>
                <a:latin typeface="Verdana" pitchFamily="34" charset="0"/>
                <a:ea typeface="Verdana" pitchFamily="34" charset="0"/>
                <a:cs typeface="Verdana" pitchFamily="34" charset="0"/>
              </a:rPr>
              <a:t>oppure che permettano più possibilità  e modi di azioni ed espressioni, ad es. riducendo il carico cognitivo.</a:t>
            </a:r>
            <a:endParaRPr lang="it-IT" sz="2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3071809"/>
          </a:xfrm>
        </p:spPr>
        <p:txBody>
          <a:bodyPr>
            <a:normAutofit fontScale="90000"/>
          </a:bodyPr>
          <a:lstStyle/>
          <a:p>
            <a:r>
              <a:rPr lang="it-IT" sz="2000" b="1" dirty="0" smtClean="0">
                <a:solidFill>
                  <a:srgbClr val="FF0000"/>
                </a:solidFill>
                <a:latin typeface="Verdana" pitchFamily="34" charset="0"/>
                <a:ea typeface="Verdana" pitchFamily="34" charset="0"/>
                <a:cs typeface="Verdana" pitchFamily="34" charset="0"/>
              </a:rPr>
              <a:t/>
            </a:r>
            <a:br>
              <a:rPr lang="it-IT" sz="2000" b="1" dirty="0" smtClean="0">
                <a:solidFill>
                  <a:srgbClr val="FF0000"/>
                </a:solidFill>
                <a:latin typeface="Verdana" pitchFamily="34" charset="0"/>
                <a:ea typeface="Verdana" pitchFamily="34" charset="0"/>
                <a:cs typeface="Verdana" pitchFamily="34" charset="0"/>
              </a:rPr>
            </a:br>
            <a:r>
              <a:rPr lang="it-IT" sz="2000" b="1" dirty="0" smtClean="0">
                <a:solidFill>
                  <a:srgbClr val="FF0000"/>
                </a:solidFill>
                <a:latin typeface="Verdana" pitchFamily="34" charset="0"/>
                <a:ea typeface="Verdana" pitchFamily="34" charset="0"/>
                <a:cs typeface="Verdana" pitchFamily="34" charset="0"/>
              </a:rPr>
              <a:t/>
            </a:r>
            <a:br>
              <a:rPr lang="it-IT" sz="2000" b="1" dirty="0" smtClean="0">
                <a:solidFill>
                  <a:srgbClr val="FF0000"/>
                </a:solidFill>
                <a:latin typeface="Verdana" pitchFamily="34" charset="0"/>
                <a:ea typeface="Verdana" pitchFamily="34" charset="0"/>
                <a:cs typeface="Verdana" pitchFamily="34" charset="0"/>
              </a:rPr>
            </a:br>
            <a:r>
              <a:rPr lang="it-IT" sz="2000" b="1" dirty="0" smtClean="0">
                <a:solidFill>
                  <a:srgbClr val="FF0000"/>
                </a:solidFill>
                <a:latin typeface="Verdana" pitchFamily="34" charset="0"/>
                <a:ea typeface="Verdana" pitchFamily="34" charset="0"/>
                <a:cs typeface="Verdana" pitchFamily="34" charset="0"/>
              </a:rPr>
              <a:t>Il paradigma dell'inclusione si basa sulla </a:t>
            </a:r>
            <a:r>
              <a:rPr lang="it-IT" sz="2000" b="1" dirty="0" err="1" smtClean="0">
                <a:solidFill>
                  <a:srgbClr val="FF0000"/>
                </a:solidFill>
                <a:latin typeface="Verdana" pitchFamily="34" charset="0"/>
                <a:ea typeface="Verdana" pitchFamily="34" charset="0"/>
                <a:cs typeface="Verdana" pitchFamily="34" charset="0"/>
              </a:rPr>
              <a:t>diversita’</a:t>
            </a:r>
            <a:r>
              <a:rPr lang="it-IT" sz="2000" b="1" dirty="0" smtClean="0">
                <a:solidFill>
                  <a:srgbClr val="FF0000"/>
                </a:solidFill>
                <a:latin typeface="Verdana" pitchFamily="34" charset="0"/>
                <a:ea typeface="Verdana" pitchFamily="34" charset="0"/>
                <a:cs typeface="Verdana" pitchFamily="34" charset="0"/>
              </a:rPr>
              <a:t> e sulla valorizzazione di essa . </a:t>
            </a:r>
            <a:br>
              <a:rPr lang="it-IT" sz="2000" b="1" dirty="0" smtClean="0">
                <a:solidFill>
                  <a:srgbClr val="FF0000"/>
                </a:solidFill>
                <a:latin typeface="Verdana" pitchFamily="34" charset="0"/>
                <a:ea typeface="Verdana" pitchFamily="34" charset="0"/>
                <a:cs typeface="Verdana" pitchFamily="34" charset="0"/>
              </a:rPr>
            </a:br>
            <a:r>
              <a:rPr lang="it-IT" sz="2000" b="1" dirty="0" smtClean="0">
                <a:solidFill>
                  <a:srgbClr val="FF0000"/>
                </a:solidFill>
                <a:latin typeface="Verdana" pitchFamily="34" charset="0"/>
                <a:ea typeface="Verdana" pitchFamily="34" charset="0"/>
                <a:cs typeface="Verdana" pitchFamily="34" charset="0"/>
              </a:rPr>
              <a:t> Non è possibile utilizzare per tutti la stessa </a:t>
            </a:r>
            <a:r>
              <a:rPr lang="it-IT" sz="2000" b="1" dirty="0" err="1" smtClean="0">
                <a:solidFill>
                  <a:srgbClr val="FF0000"/>
                </a:solidFill>
                <a:latin typeface="Verdana" pitchFamily="34" charset="0"/>
                <a:ea typeface="Verdana" pitchFamily="34" charset="0"/>
                <a:cs typeface="Verdana" pitchFamily="34" charset="0"/>
              </a:rPr>
              <a:t>modalita’</a:t>
            </a:r>
            <a:r>
              <a:rPr lang="it-IT" sz="2000" b="1" dirty="0" smtClean="0">
                <a:solidFill>
                  <a:srgbClr val="FF0000"/>
                </a:solidFill>
                <a:latin typeface="Verdana" pitchFamily="34" charset="0"/>
                <a:ea typeface="Verdana" pitchFamily="34" charset="0"/>
                <a:cs typeface="Verdana" pitchFamily="34" charset="0"/>
              </a:rPr>
              <a:t>, la stessa risposta, lo stesso canale</a:t>
            </a:r>
            <a:r>
              <a:rPr lang="it-IT" sz="2000" dirty="0" smtClean="0">
                <a:solidFill>
                  <a:srgbClr val="FF0000"/>
                </a:solidFill>
                <a:latin typeface="Verdana" pitchFamily="34" charset="0"/>
                <a:ea typeface="Verdana" pitchFamily="34" charset="0"/>
                <a:cs typeface="Verdana" pitchFamily="34" charset="0"/>
              </a:rPr>
              <a:t>. Una redistribuzione </a:t>
            </a:r>
            <a:r>
              <a:rPr lang="it-IT" sz="2000" dirty="0" err="1" smtClean="0">
                <a:solidFill>
                  <a:srgbClr val="FF0000"/>
                </a:solidFill>
                <a:latin typeface="Verdana" pitchFamily="34" charset="0"/>
                <a:ea typeface="Verdana" pitchFamily="34" charset="0"/>
                <a:cs typeface="Verdana" pitchFamily="34" charset="0"/>
              </a:rPr>
              <a:t>piu’</a:t>
            </a:r>
            <a:r>
              <a:rPr lang="it-IT" sz="2000" dirty="0" smtClean="0">
                <a:solidFill>
                  <a:srgbClr val="FF0000"/>
                </a:solidFill>
                <a:latin typeface="Verdana" pitchFamily="34" charset="0"/>
                <a:ea typeface="Verdana" pitchFamily="34" charset="0"/>
                <a:cs typeface="Verdana" pitchFamily="34" charset="0"/>
              </a:rPr>
              <a:t> equa delle strategie, delle risorse e quindi delle modalità permette a tutti di raggiungere l'obiettivo quindi un'ottica di </a:t>
            </a:r>
            <a:r>
              <a:rPr lang="it-IT" sz="2000" b="1" dirty="0" smtClean="0">
                <a:solidFill>
                  <a:srgbClr val="FF0000"/>
                </a:solidFill>
                <a:latin typeface="Verdana" pitchFamily="34" charset="0"/>
                <a:ea typeface="Verdana" pitchFamily="34" charset="0"/>
                <a:cs typeface="Verdana" pitchFamily="34" charset="0"/>
              </a:rPr>
              <a:t>INDIVIDUALIZZAZIONE, </a:t>
            </a:r>
            <a:r>
              <a:rPr lang="it-IT" sz="2000" dirty="0" smtClean="0">
                <a:solidFill>
                  <a:srgbClr val="FF0000"/>
                </a:solidFill>
                <a:latin typeface="Verdana" pitchFamily="34" charset="0"/>
                <a:ea typeface="Verdana" pitchFamily="34" charset="0"/>
                <a:cs typeface="Verdana" pitchFamily="34" charset="0"/>
              </a:rPr>
              <a:t> </a:t>
            </a:r>
            <a:r>
              <a:rPr lang="it-IT" sz="2000" u="sng" dirty="0" smtClean="0">
                <a:solidFill>
                  <a:srgbClr val="FF0000"/>
                </a:solidFill>
                <a:latin typeface="Verdana" pitchFamily="34" charset="0"/>
                <a:ea typeface="Verdana" pitchFamily="34" charset="0"/>
                <a:cs typeface="Verdana" pitchFamily="34" charset="0"/>
              </a:rPr>
              <a:t>strategie diverse per uno stesso obiettivo.</a:t>
            </a:r>
            <a:r>
              <a:rPr lang="it-IT" sz="2000" dirty="0" smtClean="0">
                <a:solidFill>
                  <a:srgbClr val="FF0000"/>
                </a:solidFill>
                <a:latin typeface="Verdana" pitchFamily="34" charset="0"/>
                <a:ea typeface="Verdana" pitchFamily="34" charset="0"/>
                <a:cs typeface="Verdana" pitchFamily="34" charset="0"/>
              </a:rPr>
              <a:t/>
            </a:r>
            <a:br>
              <a:rPr lang="it-IT" sz="2000" dirty="0" smtClean="0">
                <a:solidFill>
                  <a:srgbClr val="FF0000"/>
                </a:solidFill>
                <a:latin typeface="Verdana" pitchFamily="34" charset="0"/>
                <a:ea typeface="Verdana" pitchFamily="34" charset="0"/>
                <a:cs typeface="Verdana" pitchFamily="34" charset="0"/>
              </a:rPr>
            </a:br>
            <a:r>
              <a:rPr lang="it-IT" sz="2000" dirty="0" smtClean="0">
                <a:latin typeface="Verdana" pitchFamily="34" charset="0"/>
                <a:ea typeface="Verdana" pitchFamily="34" charset="0"/>
                <a:cs typeface="Verdana" pitchFamily="34" charset="0"/>
              </a:rPr>
              <a:t/>
            </a:r>
            <a:br>
              <a:rPr lang="it-IT" sz="2000" dirty="0" smtClean="0">
                <a:latin typeface="Verdana" pitchFamily="34" charset="0"/>
                <a:ea typeface="Verdana" pitchFamily="34" charset="0"/>
                <a:cs typeface="Verdana" pitchFamily="34" charset="0"/>
              </a:rPr>
            </a:br>
            <a:r>
              <a:rPr lang="it-IT" sz="2000" dirty="0" smtClean="0">
                <a:latin typeface="Verdana" pitchFamily="34" charset="0"/>
                <a:ea typeface="Verdana" pitchFamily="34" charset="0"/>
                <a:cs typeface="Verdana" pitchFamily="34" charset="0"/>
              </a:rPr>
              <a:t/>
            </a:r>
            <a:br>
              <a:rPr lang="it-IT" sz="2000" dirty="0" smtClean="0">
                <a:latin typeface="Verdana" pitchFamily="34" charset="0"/>
                <a:ea typeface="Verdana" pitchFamily="34" charset="0"/>
                <a:cs typeface="Verdana" pitchFamily="34" charset="0"/>
              </a:rPr>
            </a:br>
            <a:endParaRPr lang="it-IT" sz="2000" dirty="0">
              <a:latin typeface="Verdana" pitchFamily="34" charset="0"/>
              <a:ea typeface="Verdana" pitchFamily="34" charset="0"/>
              <a:cs typeface="Verdana" pitchFamily="34" charset="0"/>
            </a:endParaRPr>
          </a:p>
        </p:txBody>
      </p:sp>
      <p:pic>
        <p:nvPicPr>
          <p:cNvPr id="4" name="Segnaposto contenuto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85721" y="2500469"/>
            <a:ext cx="8215370" cy="373022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642910" y="500042"/>
            <a:ext cx="7715304" cy="58579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4282" y="2214554"/>
            <a:ext cx="8572560" cy="2677656"/>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it-IT" sz="2800" dirty="0" smtClean="0">
                <a:solidFill>
                  <a:schemeClr val="bg1"/>
                </a:solidFill>
                <a:latin typeface="Verdana" pitchFamily="34" charset="0"/>
                <a:ea typeface="Verdana" pitchFamily="34" charset="0"/>
                <a:cs typeface="Verdana" pitchFamily="34" charset="0"/>
              </a:rPr>
              <a:t>L'Universal Design </a:t>
            </a:r>
            <a:r>
              <a:rPr lang="it-IT" sz="2800" dirty="0" err="1" smtClean="0">
                <a:solidFill>
                  <a:schemeClr val="bg1"/>
                </a:solidFill>
                <a:latin typeface="Verdana" pitchFamily="34" charset="0"/>
                <a:ea typeface="Verdana" pitchFamily="34" charset="0"/>
                <a:cs typeface="Verdana" pitchFamily="34" charset="0"/>
              </a:rPr>
              <a:t>Learning</a:t>
            </a:r>
            <a:r>
              <a:rPr lang="it-IT" sz="2800" dirty="0" smtClean="0">
                <a:solidFill>
                  <a:schemeClr val="bg1"/>
                </a:solidFill>
                <a:latin typeface="Verdana" pitchFamily="34" charset="0"/>
                <a:ea typeface="Verdana" pitchFamily="34" charset="0"/>
                <a:cs typeface="Verdana" pitchFamily="34" charset="0"/>
              </a:rPr>
              <a:t> ci dice che sarebbe auspicabile già nella fase iniziale di  programmazione didattica  cercare di eliminare gli ostacoli alla partecipazione all'apprendimento senza ricorrere solo nell'emergenza a strategie particolari.</a:t>
            </a:r>
            <a:endParaRPr lang="it-IT" sz="2800" dirty="0">
              <a:solidFill>
                <a:schemeClr val="bg1"/>
              </a:solidFill>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2432902" y="55195"/>
            <a:ext cx="2791631" cy="6052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smtClean="0"/>
              <a:t>BES</a:t>
            </a:r>
          </a:p>
          <a:p>
            <a:pPr algn="ctr"/>
            <a:r>
              <a:rPr lang="it-IT" dirty="0" smtClean="0"/>
              <a:t>Bisogni educativi speciali</a:t>
            </a:r>
            <a:endParaRPr lang="it-IT" dirty="0"/>
          </a:p>
        </p:txBody>
      </p:sp>
      <p:sp>
        <p:nvSpPr>
          <p:cNvPr id="3" name="Freccia in giù 2"/>
          <p:cNvSpPr/>
          <p:nvPr/>
        </p:nvSpPr>
        <p:spPr>
          <a:xfrm>
            <a:off x="3857018" y="696585"/>
            <a:ext cx="111081" cy="360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3564227" y="981230"/>
            <a:ext cx="1289497" cy="307777"/>
          </a:xfrm>
          <a:prstGeom prst="rect">
            <a:avLst/>
          </a:prstGeom>
          <a:noFill/>
        </p:spPr>
        <p:txBody>
          <a:bodyPr wrap="square" rtlCol="0">
            <a:spAutoFit/>
          </a:bodyPr>
          <a:lstStyle/>
          <a:p>
            <a:r>
              <a:rPr lang="it-IT" sz="1400" dirty="0" smtClean="0"/>
              <a:t>includono</a:t>
            </a:r>
            <a:endParaRPr lang="it-IT" sz="1400" dirty="0"/>
          </a:p>
        </p:txBody>
      </p:sp>
      <p:cxnSp>
        <p:nvCxnSpPr>
          <p:cNvPr id="6" name="Connettore 2 5"/>
          <p:cNvCxnSpPr/>
          <p:nvPr/>
        </p:nvCxnSpPr>
        <p:spPr>
          <a:xfrm>
            <a:off x="4206821" y="1217746"/>
            <a:ext cx="1072043" cy="4577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3901076" y="1281606"/>
            <a:ext cx="0" cy="6016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H="1">
            <a:off x="2535529" y="1179168"/>
            <a:ext cx="1067336" cy="211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ttangolo arrotondato 14"/>
          <p:cNvSpPr/>
          <p:nvPr/>
        </p:nvSpPr>
        <p:spPr>
          <a:xfrm>
            <a:off x="903133" y="1188510"/>
            <a:ext cx="1584101" cy="25201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t-IT" dirty="0" smtClean="0"/>
              <a:t>Alunni disabili</a:t>
            </a:r>
            <a:endParaRPr lang="it-IT" dirty="0"/>
          </a:p>
        </p:txBody>
      </p:sp>
      <p:cxnSp>
        <p:nvCxnSpPr>
          <p:cNvPr id="19" name="Connettore 2 18"/>
          <p:cNvCxnSpPr/>
          <p:nvPr/>
        </p:nvCxnSpPr>
        <p:spPr>
          <a:xfrm flipH="1">
            <a:off x="1376434" y="1510523"/>
            <a:ext cx="357389" cy="3298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ttangolo arrotondato 19"/>
          <p:cNvSpPr/>
          <p:nvPr/>
        </p:nvSpPr>
        <p:spPr>
          <a:xfrm>
            <a:off x="112291" y="1785927"/>
            <a:ext cx="2325440" cy="9563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Tutelati della LEGGE 104 del 1992 che assegna loro, tra l’altro, l’INSEGNANTE DI SOSTEGNO </a:t>
            </a:r>
            <a:r>
              <a:rPr lang="it-IT" sz="1200" dirty="0"/>
              <a:t>e</a:t>
            </a:r>
            <a:r>
              <a:rPr lang="it-IT" sz="1200" dirty="0" smtClean="0"/>
              <a:t> obbliga  gli insegnanti alla stesura del Pei</a:t>
            </a:r>
            <a:endParaRPr lang="it-IT" sz="1200" dirty="0"/>
          </a:p>
        </p:txBody>
      </p:sp>
      <p:sp>
        <p:nvSpPr>
          <p:cNvPr id="21" name="Rettangolo arrotondato 20"/>
          <p:cNvSpPr/>
          <p:nvPr/>
        </p:nvSpPr>
        <p:spPr>
          <a:xfrm>
            <a:off x="3134390" y="1785926"/>
            <a:ext cx="1840072" cy="71438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smtClean="0"/>
              <a:t>Alunni con disturbi evolutivi specifici</a:t>
            </a:r>
            <a:endParaRPr lang="it-IT" dirty="0"/>
          </a:p>
        </p:txBody>
      </p:sp>
      <p:sp>
        <p:nvSpPr>
          <p:cNvPr id="22" name="Rettangolo arrotondato 21"/>
          <p:cNvSpPr/>
          <p:nvPr/>
        </p:nvSpPr>
        <p:spPr>
          <a:xfrm>
            <a:off x="5278864" y="1767694"/>
            <a:ext cx="1728989" cy="732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Alunni in situazioni di svantaggio</a:t>
            </a:r>
            <a:endParaRPr lang="it-IT" dirty="0"/>
          </a:p>
        </p:txBody>
      </p:sp>
      <p:cxnSp>
        <p:nvCxnSpPr>
          <p:cNvPr id="24" name="Connettore 2 23"/>
          <p:cNvCxnSpPr/>
          <p:nvPr/>
        </p:nvCxnSpPr>
        <p:spPr>
          <a:xfrm>
            <a:off x="7089814" y="1921005"/>
            <a:ext cx="4153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p:cNvCxnSpPr/>
          <p:nvPr/>
        </p:nvCxnSpPr>
        <p:spPr>
          <a:xfrm>
            <a:off x="6379868" y="2297026"/>
            <a:ext cx="0" cy="584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ttangolo arrotondato 26"/>
          <p:cNvSpPr/>
          <p:nvPr/>
        </p:nvSpPr>
        <p:spPr>
          <a:xfrm>
            <a:off x="7552544" y="1807538"/>
            <a:ext cx="1101144" cy="3736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Socio-economico</a:t>
            </a:r>
            <a:endParaRPr lang="it-IT" sz="1200" dirty="0"/>
          </a:p>
        </p:txBody>
      </p:sp>
      <p:sp>
        <p:nvSpPr>
          <p:cNvPr id="28" name="Rettangolo arrotondato 27"/>
          <p:cNvSpPr/>
          <p:nvPr/>
        </p:nvSpPr>
        <p:spPr>
          <a:xfrm>
            <a:off x="5781002" y="2872131"/>
            <a:ext cx="1642057" cy="3606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Linguistico-culturale</a:t>
            </a:r>
          </a:p>
          <a:p>
            <a:pPr algn="ctr"/>
            <a:r>
              <a:rPr lang="it-IT" sz="1200" dirty="0" smtClean="0"/>
              <a:t>(alunni stranieri)</a:t>
            </a:r>
            <a:endParaRPr lang="it-IT" sz="1200" dirty="0"/>
          </a:p>
        </p:txBody>
      </p:sp>
      <p:cxnSp>
        <p:nvCxnSpPr>
          <p:cNvPr id="32" name="Connettore 2 31"/>
          <p:cNvCxnSpPr/>
          <p:nvPr/>
        </p:nvCxnSpPr>
        <p:spPr>
          <a:xfrm rot="10800000" flipV="1">
            <a:off x="3430210" y="2571744"/>
            <a:ext cx="498848" cy="309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2741992" y="2857496"/>
            <a:ext cx="1758569" cy="523220"/>
          </a:xfrm>
          <a:prstGeom prst="rect">
            <a:avLst/>
          </a:prstGeom>
          <a:noFill/>
        </p:spPr>
        <p:txBody>
          <a:bodyPr wrap="square" rtlCol="0">
            <a:spAutoFit/>
          </a:bodyPr>
          <a:lstStyle/>
          <a:p>
            <a:r>
              <a:rPr lang="it-IT" sz="1400" dirty="0" smtClean="0"/>
              <a:t>Al cui interno vanno considerati sia</a:t>
            </a:r>
          </a:p>
        </p:txBody>
      </p:sp>
      <p:cxnSp>
        <p:nvCxnSpPr>
          <p:cNvPr id="35" name="Connettore 2 34"/>
          <p:cNvCxnSpPr/>
          <p:nvPr/>
        </p:nvCxnSpPr>
        <p:spPr>
          <a:xfrm flipH="1">
            <a:off x="2703622" y="3347659"/>
            <a:ext cx="426209" cy="337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ttangolo arrotondato 35"/>
          <p:cNvSpPr/>
          <p:nvPr/>
        </p:nvSpPr>
        <p:spPr>
          <a:xfrm>
            <a:off x="1144273" y="3143249"/>
            <a:ext cx="1516487" cy="8572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400" dirty="0" err="1" smtClean="0"/>
              <a:t>DSA:alunni</a:t>
            </a:r>
            <a:r>
              <a:rPr lang="it-IT" sz="1400" dirty="0" smtClean="0"/>
              <a:t> con disturbi specifici di apprendimento</a:t>
            </a:r>
            <a:endParaRPr lang="it-IT" sz="1400" dirty="0"/>
          </a:p>
        </p:txBody>
      </p:sp>
      <p:cxnSp>
        <p:nvCxnSpPr>
          <p:cNvPr id="38" name="Connettore 2 37"/>
          <p:cNvCxnSpPr/>
          <p:nvPr/>
        </p:nvCxnSpPr>
        <p:spPr>
          <a:xfrm>
            <a:off x="3340861" y="3399556"/>
            <a:ext cx="315884" cy="173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CasellaDiTesto 42"/>
          <p:cNvSpPr txBox="1"/>
          <p:nvPr/>
        </p:nvSpPr>
        <p:spPr>
          <a:xfrm>
            <a:off x="3602865" y="3455830"/>
            <a:ext cx="946598" cy="307777"/>
          </a:xfrm>
          <a:prstGeom prst="rect">
            <a:avLst/>
          </a:prstGeom>
          <a:noFill/>
        </p:spPr>
        <p:txBody>
          <a:bodyPr wrap="square" rtlCol="0">
            <a:spAutoFit/>
          </a:bodyPr>
          <a:lstStyle/>
          <a:p>
            <a:r>
              <a:rPr lang="it-IT" sz="1400" dirty="0" smtClean="0"/>
              <a:t>Ma anche</a:t>
            </a:r>
            <a:endParaRPr lang="it-IT" sz="1400" dirty="0"/>
          </a:p>
        </p:txBody>
      </p:sp>
      <p:cxnSp>
        <p:nvCxnSpPr>
          <p:cNvPr id="45" name="Connettore 2 44"/>
          <p:cNvCxnSpPr/>
          <p:nvPr/>
        </p:nvCxnSpPr>
        <p:spPr>
          <a:xfrm>
            <a:off x="4068316" y="3741930"/>
            <a:ext cx="408101" cy="259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ttangolo arrotondato 45"/>
          <p:cNvSpPr/>
          <p:nvPr/>
        </p:nvSpPr>
        <p:spPr>
          <a:xfrm>
            <a:off x="4549462" y="3870994"/>
            <a:ext cx="917615" cy="32903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400" b="1" dirty="0" smtClean="0"/>
              <a:t>Alunni con</a:t>
            </a:r>
            <a:endParaRPr lang="it-IT" sz="1400" b="1" dirty="0"/>
          </a:p>
        </p:txBody>
      </p:sp>
      <p:cxnSp>
        <p:nvCxnSpPr>
          <p:cNvPr id="48" name="Connettore 2 47"/>
          <p:cNvCxnSpPr/>
          <p:nvPr/>
        </p:nvCxnSpPr>
        <p:spPr>
          <a:xfrm>
            <a:off x="5467077" y="4001520"/>
            <a:ext cx="4346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ttore 2 49"/>
          <p:cNvCxnSpPr/>
          <p:nvPr/>
        </p:nvCxnSpPr>
        <p:spPr>
          <a:xfrm flipH="1">
            <a:off x="4035110" y="4200031"/>
            <a:ext cx="441306" cy="204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flipH="1">
            <a:off x="4549463" y="4287622"/>
            <a:ext cx="164205" cy="4260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ttore 7 53"/>
          <p:cNvCxnSpPr/>
          <p:nvPr/>
        </p:nvCxnSpPr>
        <p:spPr>
          <a:xfrm>
            <a:off x="5143489" y="4263999"/>
            <a:ext cx="656822" cy="57078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ttangolo arrotondato 54"/>
          <p:cNvSpPr/>
          <p:nvPr/>
        </p:nvSpPr>
        <p:spPr>
          <a:xfrm>
            <a:off x="5901744" y="3770936"/>
            <a:ext cx="1603414" cy="5153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Deficit della coordinazione motoria</a:t>
            </a:r>
            <a:endParaRPr lang="it-IT" sz="1200" dirty="0"/>
          </a:p>
        </p:txBody>
      </p:sp>
      <p:sp>
        <p:nvSpPr>
          <p:cNvPr id="56" name="Rettangolo arrotondato 55"/>
          <p:cNvSpPr/>
          <p:nvPr/>
        </p:nvSpPr>
        <p:spPr>
          <a:xfrm>
            <a:off x="3004415" y="4287622"/>
            <a:ext cx="973944" cy="354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Deficit del linguaggio</a:t>
            </a:r>
            <a:endParaRPr lang="it-IT" sz="1200" dirty="0"/>
          </a:p>
        </p:txBody>
      </p:sp>
      <p:sp>
        <p:nvSpPr>
          <p:cNvPr id="58" name="Rettangolo arrotondato 57"/>
          <p:cNvSpPr/>
          <p:nvPr/>
        </p:nvSpPr>
        <p:spPr>
          <a:xfrm>
            <a:off x="3664139" y="4761814"/>
            <a:ext cx="1244220" cy="5245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Deficit delle abilità non verbali</a:t>
            </a:r>
            <a:endParaRPr lang="it-IT" sz="1200" dirty="0"/>
          </a:p>
        </p:txBody>
      </p:sp>
      <p:sp>
        <p:nvSpPr>
          <p:cNvPr id="59" name="Rettangolo arrotondato 58"/>
          <p:cNvSpPr/>
          <p:nvPr/>
        </p:nvSpPr>
        <p:spPr>
          <a:xfrm>
            <a:off x="5819633" y="4500570"/>
            <a:ext cx="2158829" cy="6862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Alunni NON compresi dalla L.104 MA da considerarsi TUTELATI dalla L.170/2010 e della l.53 DEL 2003</a:t>
            </a:r>
            <a:endParaRPr lang="it-IT" sz="1200" dirty="0"/>
          </a:p>
        </p:txBody>
      </p:sp>
      <p:sp>
        <p:nvSpPr>
          <p:cNvPr id="60" name="Rettangolo arrotondato 59"/>
          <p:cNvSpPr/>
          <p:nvPr/>
        </p:nvSpPr>
        <p:spPr>
          <a:xfrm>
            <a:off x="5894496" y="5429264"/>
            <a:ext cx="2009104" cy="10001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Obbligo per gli insegnanti allo stesso trattamento del DSA SENZA ULTERIORI PERCISAZIONI DI CARATTERE NORMATIVO</a:t>
            </a:r>
            <a:endParaRPr lang="it-IT" sz="1200" dirty="0"/>
          </a:p>
        </p:txBody>
      </p:sp>
      <p:sp>
        <p:nvSpPr>
          <p:cNvPr id="61" name="Arco 60"/>
          <p:cNvSpPr/>
          <p:nvPr/>
        </p:nvSpPr>
        <p:spPr>
          <a:xfrm>
            <a:off x="6858016" y="2214554"/>
            <a:ext cx="785818" cy="4643446"/>
          </a:xfrm>
          <a:prstGeom prst="arc">
            <a:avLst>
              <a:gd name="adj1" fmla="val 16200000"/>
              <a:gd name="adj2" fmla="val 1986731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63" name="Connettore 2 62"/>
          <p:cNvCxnSpPr/>
          <p:nvPr/>
        </p:nvCxnSpPr>
        <p:spPr>
          <a:xfrm>
            <a:off x="5008270" y="4287621"/>
            <a:ext cx="0" cy="1301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CasellaDiTesto 63"/>
          <p:cNvSpPr txBox="1"/>
          <p:nvPr/>
        </p:nvSpPr>
        <p:spPr>
          <a:xfrm>
            <a:off x="4208975" y="5515767"/>
            <a:ext cx="1629379" cy="523220"/>
          </a:xfrm>
          <a:prstGeom prst="rect">
            <a:avLst/>
          </a:prstGeom>
          <a:noFill/>
        </p:spPr>
        <p:txBody>
          <a:bodyPr wrap="square" rtlCol="0">
            <a:spAutoFit/>
          </a:bodyPr>
          <a:lstStyle/>
          <a:p>
            <a:r>
              <a:rPr lang="it-IT" sz="1400" dirty="0" smtClean="0"/>
              <a:t>Casi limite e intermedi</a:t>
            </a:r>
            <a:endParaRPr lang="it-IT" sz="1400" dirty="0"/>
          </a:p>
        </p:txBody>
      </p:sp>
      <p:cxnSp>
        <p:nvCxnSpPr>
          <p:cNvPr id="66" name="Connettore 2 65"/>
          <p:cNvCxnSpPr/>
          <p:nvPr/>
        </p:nvCxnSpPr>
        <p:spPr>
          <a:xfrm flipH="1">
            <a:off x="3695699" y="5669654"/>
            <a:ext cx="54480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Connettore 2 68"/>
          <p:cNvCxnSpPr/>
          <p:nvPr/>
        </p:nvCxnSpPr>
        <p:spPr>
          <a:xfrm flipH="1">
            <a:off x="3718775" y="5823544"/>
            <a:ext cx="626638" cy="255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Connettore 2 70"/>
          <p:cNvCxnSpPr/>
          <p:nvPr/>
        </p:nvCxnSpPr>
        <p:spPr>
          <a:xfrm rot="10800000" flipV="1">
            <a:off x="3784844" y="6000767"/>
            <a:ext cx="644281" cy="4141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Connettore 2 72"/>
          <p:cNvCxnSpPr/>
          <p:nvPr/>
        </p:nvCxnSpPr>
        <p:spPr>
          <a:xfrm>
            <a:off x="6765702" y="5186817"/>
            <a:ext cx="0" cy="3035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ttangolo arrotondato 73"/>
          <p:cNvSpPr/>
          <p:nvPr/>
        </p:nvSpPr>
        <p:spPr>
          <a:xfrm>
            <a:off x="1844899" y="5490317"/>
            <a:ext cx="1719328" cy="3332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err="1" smtClean="0"/>
              <a:t>Cod</a:t>
            </a:r>
            <a:r>
              <a:rPr lang="it-IT" sz="1200" dirty="0" smtClean="0"/>
              <a:t> F.83 in bade al ICD.10</a:t>
            </a:r>
            <a:endParaRPr lang="it-IT" sz="1200" dirty="0"/>
          </a:p>
        </p:txBody>
      </p:sp>
      <p:sp>
        <p:nvSpPr>
          <p:cNvPr id="75" name="Rettangolo arrotondato 74"/>
          <p:cNvSpPr/>
          <p:nvPr/>
        </p:nvSpPr>
        <p:spPr>
          <a:xfrm>
            <a:off x="1568602" y="5951185"/>
            <a:ext cx="2150171" cy="37203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Funzionamento intellettivo al limite o borderline cognitivo</a:t>
            </a:r>
            <a:endParaRPr lang="it-IT" sz="1200" dirty="0"/>
          </a:p>
        </p:txBody>
      </p:sp>
      <p:sp>
        <p:nvSpPr>
          <p:cNvPr id="76" name="Rettangolo arrotondato 75"/>
          <p:cNvSpPr/>
          <p:nvPr/>
        </p:nvSpPr>
        <p:spPr>
          <a:xfrm>
            <a:off x="1568602" y="6413990"/>
            <a:ext cx="2150171" cy="3660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Deficit di attenzione e iperattività(DDAI)</a:t>
            </a:r>
            <a:endParaRPr lang="it-IT" sz="1200" dirty="0"/>
          </a:p>
        </p:txBody>
      </p:sp>
      <p:sp>
        <p:nvSpPr>
          <p:cNvPr id="77" name="Rettangolo arrotondato 76"/>
          <p:cNvSpPr/>
          <p:nvPr/>
        </p:nvSpPr>
        <p:spPr>
          <a:xfrm>
            <a:off x="559140" y="4177852"/>
            <a:ext cx="2372229" cy="8534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1200" dirty="0" smtClean="0"/>
              <a:t>Gli alunni con disturbi specifici dell’apprendimento sono tutelati dalla LEGGE 170 del 2010 che obbliga gli insegnanti alla stesura del PDP</a:t>
            </a:r>
            <a:endParaRPr lang="it-IT" sz="1200" dirty="0"/>
          </a:p>
        </p:txBody>
      </p:sp>
      <p:cxnSp>
        <p:nvCxnSpPr>
          <p:cNvPr id="79" name="Connettore 2 78"/>
          <p:cNvCxnSpPr>
            <a:stCxn id="36" idx="2"/>
          </p:cNvCxnSpPr>
          <p:nvPr/>
        </p:nvCxnSpPr>
        <p:spPr>
          <a:xfrm rot="5400000">
            <a:off x="1826319" y="4075909"/>
            <a:ext cx="151602" cy="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CasellaDiTesto 79"/>
          <p:cNvSpPr txBox="1"/>
          <p:nvPr/>
        </p:nvSpPr>
        <p:spPr>
          <a:xfrm>
            <a:off x="18499" y="5799995"/>
            <a:ext cx="962735" cy="738664"/>
          </a:xfrm>
          <a:prstGeom prst="rect">
            <a:avLst/>
          </a:prstGeom>
          <a:noFill/>
        </p:spPr>
        <p:txBody>
          <a:bodyPr wrap="square" rtlCol="0">
            <a:spAutoFit/>
          </a:bodyPr>
          <a:lstStyle/>
          <a:p>
            <a:r>
              <a:rPr lang="it-IT" sz="1400" dirty="0" smtClean="0"/>
              <a:t>Casi limite e intermedi</a:t>
            </a:r>
            <a:endParaRPr lang="it-IT" sz="1400" dirty="0"/>
          </a:p>
        </p:txBody>
      </p:sp>
      <p:cxnSp>
        <p:nvCxnSpPr>
          <p:cNvPr id="82" name="Connettore 2 81"/>
          <p:cNvCxnSpPr/>
          <p:nvPr/>
        </p:nvCxnSpPr>
        <p:spPr>
          <a:xfrm flipV="1">
            <a:off x="903133" y="5656930"/>
            <a:ext cx="830690" cy="294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Connettore 2 84"/>
          <p:cNvCxnSpPr/>
          <p:nvPr/>
        </p:nvCxnSpPr>
        <p:spPr>
          <a:xfrm>
            <a:off x="846277" y="6137200"/>
            <a:ext cx="671983" cy="17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Connettore 2 87"/>
          <p:cNvCxnSpPr>
            <a:endCxn id="76" idx="1"/>
          </p:cNvCxnSpPr>
          <p:nvPr/>
        </p:nvCxnSpPr>
        <p:spPr>
          <a:xfrm>
            <a:off x="776588" y="6323215"/>
            <a:ext cx="792014" cy="273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Connettore 2 90"/>
          <p:cNvCxnSpPr/>
          <p:nvPr/>
        </p:nvCxnSpPr>
        <p:spPr>
          <a:xfrm flipH="1">
            <a:off x="304381" y="2742257"/>
            <a:ext cx="30660" cy="3057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6" name="Immagine 9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278864" y="-87"/>
            <a:ext cx="2334788" cy="1753953"/>
          </a:xfrm>
          <a:prstGeom prst="rect">
            <a:avLst/>
          </a:prstGeom>
        </p:spPr>
      </p:pic>
    </p:spTree>
    <p:extLst>
      <p:ext uri="{BB962C8B-B14F-4D97-AF65-F5344CB8AC3E}">
        <p14:creationId xmlns="" xmlns:p14="http://schemas.microsoft.com/office/powerpoint/2010/main" val="23203753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ilcentro-milano.it/wp-content/uploads/2015/09/Disturbi-Apprendimento.jpg"/>
          <p:cNvPicPr>
            <a:picLocks noChangeAspect="1" noChangeArrowheads="1"/>
          </p:cNvPicPr>
          <p:nvPr/>
        </p:nvPicPr>
        <p:blipFill>
          <a:blip r:embed="rId3"/>
          <a:srcRect/>
          <a:stretch>
            <a:fillRect/>
          </a:stretch>
        </p:blipFill>
        <p:spPr bwMode="auto">
          <a:xfrm>
            <a:off x="1142976" y="357166"/>
            <a:ext cx="7143800" cy="4357718"/>
          </a:xfrm>
          <a:prstGeom prst="rect">
            <a:avLst/>
          </a:prstGeom>
          <a:noFill/>
        </p:spPr>
      </p:pic>
      <p:sp>
        <p:nvSpPr>
          <p:cNvPr id="3" name="Rettangolo 2"/>
          <p:cNvSpPr/>
          <p:nvPr/>
        </p:nvSpPr>
        <p:spPr>
          <a:xfrm>
            <a:off x="642910" y="4398496"/>
            <a:ext cx="8072494" cy="2400657"/>
          </a:xfrm>
          <a:prstGeom prst="rect">
            <a:avLst/>
          </a:prstGeom>
        </p:spPr>
        <p:txBody>
          <a:bodyPr wrap="square">
            <a:spAutoFit/>
          </a:bodyPr>
          <a:lstStyle/>
          <a:p>
            <a:endParaRPr lang="it-IT" sz="2400" b="1" dirty="0" smtClean="0">
              <a:latin typeface="Verdana" pitchFamily="34" charset="0"/>
              <a:ea typeface="Verdana" pitchFamily="34" charset="0"/>
              <a:cs typeface="Verdana" pitchFamily="34" charset="0"/>
            </a:endParaRPr>
          </a:p>
          <a:p>
            <a:endParaRPr lang="it-IT" sz="2400" b="1" dirty="0" smtClean="0">
              <a:latin typeface="Verdana" pitchFamily="34" charset="0"/>
              <a:ea typeface="Verdana" pitchFamily="34" charset="0"/>
              <a:cs typeface="Verdana" pitchFamily="34" charset="0"/>
            </a:endParaRPr>
          </a:p>
          <a:p>
            <a:pPr algn="ctr"/>
            <a:r>
              <a:rPr lang="it-IT" sz="2400" b="1" dirty="0" smtClean="0">
                <a:solidFill>
                  <a:srgbClr val="7030A0"/>
                </a:solidFill>
                <a:latin typeface="Verdana" pitchFamily="34" charset="0"/>
                <a:ea typeface="Verdana" pitchFamily="34" charset="0"/>
                <a:cs typeface="Verdana" pitchFamily="34" charset="0"/>
              </a:rPr>
              <a:t>DSA: DISTURBI SPECIFICI DELL'APPRENDIMENTO . L.170/2010</a:t>
            </a:r>
          </a:p>
          <a:p>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9144000" cy="7294305"/>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it-IT" sz="2400" dirty="0" smtClean="0">
                <a:latin typeface="Verdana" pitchFamily="34" charset="0"/>
                <a:ea typeface="Verdana" pitchFamily="34" charset="0"/>
                <a:cs typeface="Verdana" pitchFamily="34" charset="0"/>
              </a:rPr>
              <a:t>La Legge n. 170 dell’8 ottobre 2010 “Nuove norme in materia di disturbi specifici di apprendimento in ambito scolastico” riconosce la dislessia, la </a:t>
            </a:r>
            <a:r>
              <a:rPr lang="it-IT" sz="2400" dirty="0" err="1" smtClean="0">
                <a:latin typeface="Verdana" pitchFamily="34" charset="0"/>
                <a:ea typeface="Verdana" pitchFamily="34" charset="0"/>
                <a:cs typeface="Verdana" pitchFamily="34" charset="0"/>
              </a:rPr>
              <a:t>disortografia</a:t>
            </a:r>
            <a:r>
              <a:rPr lang="it-IT" sz="2400" dirty="0" smtClean="0">
                <a:latin typeface="Verdana" pitchFamily="34" charset="0"/>
                <a:ea typeface="Verdana" pitchFamily="34" charset="0"/>
                <a:cs typeface="Verdana" pitchFamily="34" charset="0"/>
              </a:rPr>
              <a:t>, la disgrafia e la </a:t>
            </a:r>
            <a:r>
              <a:rPr lang="it-IT" sz="2400" dirty="0" err="1" smtClean="0">
                <a:latin typeface="Verdana" pitchFamily="34" charset="0"/>
                <a:ea typeface="Verdana" pitchFamily="34" charset="0"/>
                <a:cs typeface="Verdana" pitchFamily="34" charset="0"/>
              </a:rPr>
              <a:t>discalculia</a:t>
            </a:r>
            <a:r>
              <a:rPr lang="it-IT" sz="2400" dirty="0" smtClean="0">
                <a:latin typeface="Verdana" pitchFamily="34" charset="0"/>
                <a:ea typeface="Verdana" pitchFamily="34" charset="0"/>
                <a:cs typeface="Verdana" pitchFamily="34" charset="0"/>
              </a:rPr>
              <a:t> quali disturbi specifici dell’apprendimento.</a:t>
            </a:r>
          </a:p>
          <a:p>
            <a:endParaRPr lang="it-IT" sz="2400" dirty="0" smtClean="0">
              <a:latin typeface="Verdana" pitchFamily="34" charset="0"/>
              <a:ea typeface="Verdana" pitchFamily="34" charset="0"/>
              <a:cs typeface="Verdana" pitchFamily="34" charset="0"/>
            </a:endParaRPr>
          </a:p>
          <a:p>
            <a:r>
              <a:rPr lang="it-IT" sz="2400" dirty="0" smtClean="0">
                <a:latin typeface="Verdana" pitchFamily="34" charset="0"/>
                <a:ea typeface="Verdana" pitchFamily="34" charset="0"/>
                <a:cs typeface="Verdana" pitchFamily="34" charset="0"/>
              </a:rPr>
              <a:t> </a:t>
            </a:r>
            <a:r>
              <a:rPr lang="it-IT" sz="2400" dirty="0" smtClean="0">
                <a:solidFill>
                  <a:srgbClr val="FFFF00"/>
                </a:solidFill>
                <a:latin typeface="Verdana" pitchFamily="34" charset="0"/>
                <a:ea typeface="Verdana" pitchFamily="34" charset="0"/>
                <a:cs typeface="Verdana" pitchFamily="34" charset="0"/>
              </a:rPr>
              <a:t>“Che si manifestano in presenza di </a:t>
            </a:r>
            <a:r>
              <a:rPr lang="it-IT" sz="2400" b="1" dirty="0" smtClean="0">
                <a:solidFill>
                  <a:srgbClr val="FFFF00"/>
                </a:solidFill>
                <a:latin typeface="Verdana" pitchFamily="34" charset="0"/>
                <a:ea typeface="Verdana" pitchFamily="34" charset="0"/>
                <a:cs typeface="Verdana" pitchFamily="34" charset="0"/>
              </a:rPr>
              <a:t>capacità cognitive adeguate</a:t>
            </a:r>
            <a:r>
              <a:rPr lang="it-IT" sz="2400" dirty="0" smtClean="0">
                <a:solidFill>
                  <a:srgbClr val="FFFF00"/>
                </a:solidFill>
                <a:latin typeface="Verdana" pitchFamily="34" charset="0"/>
                <a:ea typeface="Verdana" pitchFamily="34" charset="0"/>
                <a:cs typeface="Verdana" pitchFamily="34" charset="0"/>
              </a:rPr>
              <a:t>, in assenza di patologie neurologiche e di deficit sensoriali, </a:t>
            </a:r>
            <a:r>
              <a:rPr lang="it-IT" sz="2400" b="1" dirty="0" smtClean="0">
                <a:solidFill>
                  <a:srgbClr val="FFFF00"/>
                </a:solidFill>
                <a:latin typeface="Verdana" pitchFamily="34" charset="0"/>
                <a:ea typeface="Verdana" pitchFamily="34" charset="0"/>
                <a:cs typeface="Verdana" pitchFamily="34" charset="0"/>
              </a:rPr>
              <a:t>ma possono costituire una limitazione importante per alcune attività della vita quotidiana</a:t>
            </a:r>
            <a:r>
              <a:rPr lang="it-IT" sz="2400" dirty="0" smtClean="0">
                <a:solidFill>
                  <a:srgbClr val="FFFF00"/>
                </a:solidFill>
                <a:latin typeface="Verdana" pitchFamily="34" charset="0"/>
                <a:ea typeface="Verdana" pitchFamily="34" charset="0"/>
                <a:cs typeface="Verdana" pitchFamily="34" charset="0"/>
              </a:rPr>
              <a:t>”. (Art. 1)</a:t>
            </a:r>
          </a:p>
          <a:p>
            <a:endParaRPr lang="it-IT" sz="2400" dirty="0" smtClean="0">
              <a:solidFill>
                <a:srgbClr val="FFFF00"/>
              </a:solidFill>
              <a:latin typeface="Verdana" pitchFamily="34" charset="0"/>
              <a:ea typeface="Verdana" pitchFamily="34" charset="0"/>
              <a:cs typeface="Verdana" pitchFamily="34" charset="0"/>
            </a:endParaRPr>
          </a:p>
          <a:p>
            <a:r>
              <a:rPr lang="it-IT" sz="2400" dirty="0" smtClean="0">
                <a:latin typeface="Verdana" pitchFamily="34" charset="0"/>
                <a:ea typeface="Verdana" pitchFamily="34" charset="0"/>
                <a:cs typeface="Verdana" pitchFamily="34" charset="0"/>
              </a:rPr>
              <a:t>La legge 170 tutela il diritto allo studio dei ragazzi dislessici e dà alla scuola un’opportunità per riflettere sulle metodologie da mettere in atto per favorire tutti gli studenti, dando spazio al loro vero potenziale in base alle loro peculiarità.</a:t>
            </a:r>
          </a:p>
          <a:p>
            <a:endParaRPr lang="it-IT" sz="2400" dirty="0" smtClean="0">
              <a:latin typeface="Verdana" pitchFamily="34" charset="0"/>
              <a:ea typeface="Verdana" pitchFamily="34" charset="0"/>
              <a:cs typeface="Verdana" pitchFamily="34" charset="0"/>
            </a:endParaRPr>
          </a:p>
          <a:p>
            <a:endParaRPr lang="it-IT" dirty="0" smtClean="0"/>
          </a:p>
          <a:p>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0" y="0"/>
            <a:ext cx="9144000" cy="178510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Nel comma 1 della legge 170/2010 si definisce il diritto dello studente con diagnosi DSA di</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“fruire di appositi </a:t>
            </a:r>
            <a:r>
              <a:rPr kumimoji="0" lang="it-IT" b="1" i="0" u="none" strike="noStrike" cap="none" normalizeH="0" baseline="0" dirty="0" smtClean="0">
                <a:ln>
                  <a:noFill/>
                </a:ln>
                <a:solidFill>
                  <a:schemeClr val="bg1"/>
                </a:solidFill>
                <a:effectLst/>
                <a:latin typeface="Verdana" pitchFamily="34" charset="0"/>
                <a:ea typeface="Verdana" pitchFamily="34" charset="0"/>
                <a:cs typeface="Verdana" pitchFamily="34" charset="0"/>
              </a:rPr>
              <a:t>provvedimenti dispensativi e compensativi </a:t>
            </a:r>
            <a:r>
              <a:rPr kumimoji="0" lang="it-IT"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di flessibilità didattica nel corso dei cicli di istruzione e formazione e negli studi universitari.”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p:txBody>
      </p:sp>
      <p:sp>
        <p:nvSpPr>
          <p:cNvPr id="3" name="Rettangolo 2"/>
          <p:cNvSpPr/>
          <p:nvPr/>
        </p:nvSpPr>
        <p:spPr>
          <a:xfrm>
            <a:off x="0" y="1857364"/>
            <a:ext cx="9144000"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t-IT" b="1" dirty="0" smtClean="0">
                <a:solidFill>
                  <a:schemeClr val="tx1"/>
                </a:solidFill>
                <a:latin typeface="Verdana" pitchFamily="34" charset="0"/>
                <a:ea typeface="Verdana" pitchFamily="34" charset="0"/>
                <a:cs typeface="Verdana" pitchFamily="34" charset="0"/>
              </a:rPr>
              <a:t>Chi può fare la diagnosi?</a:t>
            </a:r>
          </a:p>
          <a:p>
            <a:r>
              <a:rPr lang="it-IT" dirty="0" smtClean="0">
                <a:solidFill>
                  <a:schemeClr val="tx1"/>
                </a:solidFill>
                <a:latin typeface="Verdana" pitchFamily="34" charset="0"/>
                <a:ea typeface="Verdana" pitchFamily="34" charset="0"/>
                <a:cs typeface="Verdana" pitchFamily="34" charset="0"/>
              </a:rPr>
              <a:t>La diagnosi deve essere fatta da specialisti esperti mediante specifici test standardizzati e condivisi, in linea con le </a:t>
            </a:r>
            <a:r>
              <a:rPr lang="it-IT" dirty="0" smtClean="0">
                <a:solidFill>
                  <a:schemeClr val="tx1"/>
                </a:solidFill>
                <a:latin typeface="Verdana" pitchFamily="34" charset="0"/>
                <a:ea typeface="Verdana" pitchFamily="34" charset="0"/>
                <a:cs typeface="Verdana" pitchFamily="34" charset="0"/>
                <a:hlinkClick r:id="rId2" tooltip="indicazioni consensus conference"/>
              </a:rPr>
              <a:t>indicazioni della </a:t>
            </a:r>
            <a:r>
              <a:rPr lang="it-IT" dirty="0" err="1" smtClean="0">
                <a:solidFill>
                  <a:schemeClr val="tx1"/>
                </a:solidFill>
                <a:latin typeface="Verdana" pitchFamily="34" charset="0"/>
                <a:ea typeface="Verdana" pitchFamily="34" charset="0"/>
                <a:cs typeface="Verdana" pitchFamily="34" charset="0"/>
                <a:hlinkClick r:id="rId2" tooltip="indicazioni consensus conference"/>
              </a:rPr>
              <a:t>Consensus</a:t>
            </a:r>
            <a:r>
              <a:rPr lang="it-IT" dirty="0" smtClean="0">
                <a:solidFill>
                  <a:schemeClr val="tx1"/>
                </a:solidFill>
                <a:latin typeface="Verdana" pitchFamily="34" charset="0"/>
                <a:ea typeface="Verdana" pitchFamily="34" charset="0"/>
                <a:cs typeface="Verdana" pitchFamily="34" charset="0"/>
                <a:hlinkClick r:id="rId2" tooltip="indicazioni consensus conference"/>
              </a:rPr>
              <a:t> </a:t>
            </a:r>
            <a:r>
              <a:rPr lang="it-IT" dirty="0" err="1" smtClean="0">
                <a:solidFill>
                  <a:schemeClr val="tx1"/>
                </a:solidFill>
                <a:latin typeface="Verdana" pitchFamily="34" charset="0"/>
                <a:ea typeface="Verdana" pitchFamily="34" charset="0"/>
                <a:cs typeface="Verdana" pitchFamily="34" charset="0"/>
                <a:hlinkClick r:id="rId2" tooltip="indicazioni consensus conference"/>
              </a:rPr>
              <a:t>Conference</a:t>
            </a:r>
            <a:r>
              <a:rPr lang="it-IT" dirty="0" smtClean="0">
                <a:solidFill>
                  <a:schemeClr val="tx1"/>
                </a:solidFill>
                <a:latin typeface="Verdana" pitchFamily="34" charset="0"/>
                <a:ea typeface="Verdana" pitchFamily="34" charset="0"/>
                <a:cs typeface="Verdana" pitchFamily="34" charset="0"/>
              </a:rPr>
              <a:t>, del </a:t>
            </a:r>
            <a:r>
              <a:rPr lang="it-IT" dirty="0" err="1" smtClean="0">
                <a:solidFill>
                  <a:schemeClr val="tx1"/>
                </a:solidFill>
                <a:latin typeface="Verdana" pitchFamily="34" charset="0"/>
                <a:ea typeface="Verdana" pitchFamily="34" charset="0"/>
                <a:cs typeface="Verdana" pitchFamily="34" charset="0"/>
                <a:hlinkClick r:id="rId3" tooltip="Panel di Aggiornamento e Revisione"/>
              </a:rPr>
              <a:t>Panel</a:t>
            </a:r>
            <a:r>
              <a:rPr lang="it-IT" dirty="0" smtClean="0">
                <a:solidFill>
                  <a:schemeClr val="tx1"/>
                </a:solidFill>
                <a:latin typeface="Verdana" pitchFamily="34" charset="0"/>
                <a:ea typeface="Verdana" pitchFamily="34" charset="0"/>
                <a:cs typeface="Verdana" pitchFamily="34" charset="0"/>
                <a:hlinkClick r:id="rId3" tooltip="Panel di Aggiornamento e Revisione"/>
              </a:rPr>
              <a:t> di Aggiornamento e Revisione</a:t>
            </a:r>
            <a:r>
              <a:rPr lang="it-IT" dirty="0" smtClean="0">
                <a:solidFill>
                  <a:schemeClr val="tx1"/>
                </a:solidFill>
                <a:latin typeface="Verdana" pitchFamily="34" charset="0"/>
                <a:ea typeface="Verdana" pitchFamily="34" charset="0"/>
                <a:cs typeface="Verdana" pitchFamily="34" charset="0"/>
              </a:rPr>
              <a:t> della </a:t>
            </a:r>
            <a:r>
              <a:rPr lang="it-IT" dirty="0" err="1" smtClean="0">
                <a:solidFill>
                  <a:schemeClr val="tx1"/>
                </a:solidFill>
                <a:latin typeface="Verdana" pitchFamily="34" charset="0"/>
                <a:ea typeface="Verdana" pitchFamily="34" charset="0"/>
                <a:cs typeface="Verdana" pitchFamily="34" charset="0"/>
              </a:rPr>
              <a:t>Consensus</a:t>
            </a:r>
            <a:r>
              <a:rPr lang="it-IT" dirty="0" smtClean="0">
                <a:solidFill>
                  <a:schemeClr val="tx1"/>
                </a:solidFill>
                <a:latin typeface="Verdana" pitchFamily="34" charset="0"/>
                <a:ea typeface="Verdana" pitchFamily="34" charset="0"/>
                <a:cs typeface="Verdana" pitchFamily="34" charset="0"/>
              </a:rPr>
              <a:t> </a:t>
            </a:r>
            <a:r>
              <a:rPr lang="it-IT" dirty="0" err="1" smtClean="0">
                <a:solidFill>
                  <a:schemeClr val="tx1"/>
                </a:solidFill>
                <a:latin typeface="Verdana" pitchFamily="34" charset="0"/>
                <a:ea typeface="Verdana" pitchFamily="34" charset="0"/>
                <a:cs typeface="Verdana" pitchFamily="34" charset="0"/>
              </a:rPr>
              <a:t>Conference</a:t>
            </a:r>
            <a:r>
              <a:rPr lang="it-IT" dirty="0" smtClean="0">
                <a:solidFill>
                  <a:schemeClr val="tx1"/>
                </a:solidFill>
                <a:latin typeface="Verdana" pitchFamily="34" charset="0"/>
                <a:ea typeface="Verdana" pitchFamily="34" charset="0"/>
                <a:cs typeface="Verdana" pitchFamily="34" charset="0"/>
              </a:rPr>
              <a:t> e </a:t>
            </a:r>
            <a:r>
              <a:rPr lang="it-IT" dirty="0" smtClean="0">
                <a:solidFill>
                  <a:schemeClr val="tx1"/>
                </a:solidFill>
                <a:latin typeface="Verdana" pitchFamily="34" charset="0"/>
                <a:ea typeface="Verdana" pitchFamily="34" charset="0"/>
                <a:cs typeface="Verdana" pitchFamily="34" charset="0"/>
                <a:hlinkClick r:id="rId4" tooltip="indicazioni ISS"/>
              </a:rPr>
              <a:t>dell'Istituto Superiore di Sanità</a:t>
            </a:r>
            <a:r>
              <a:rPr lang="it-IT" dirty="0" smtClean="0">
                <a:solidFill>
                  <a:schemeClr val="tx1"/>
                </a:solidFill>
                <a:latin typeface="Verdana" pitchFamily="34" charset="0"/>
                <a:ea typeface="Verdana" pitchFamily="34" charset="0"/>
                <a:cs typeface="Verdana" pitchFamily="34" charset="0"/>
              </a:rPr>
              <a:t>.</a:t>
            </a:r>
            <a:endParaRPr lang="it-IT" dirty="0">
              <a:solidFill>
                <a:schemeClr val="tx1"/>
              </a:solidFill>
              <a:latin typeface="Verdana" pitchFamily="34" charset="0"/>
              <a:ea typeface="Verdana" pitchFamily="34" charset="0"/>
              <a:cs typeface="Verdana" pitchFamily="34" charset="0"/>
            </a:endParaRPr>
          </a:p>
        </p:txBody>
      </p:sp>
      <p:sp>
        <p:nvSpPr>
          <p:cNvPr id="4" name="Rettangolo 3"/>
          <p:cNvSpPr/>
          <p:nvPr/>
        </p:nvSpPr>
        <p:spPr>
          <a:xfrm>
            <a:off x="0" y="3429000"/>
            <a:ext cx="9144000" cy="3693319"/>
          </a:xfrm>
          <a:prstGeom prst="rect">
            <a:avLst/>
          </a:prstGeom>
        </p:spPr>
        <p:txBody>
          <a:bodyPr wrap="square">
            <a:spAutoFit/>
          </a:bodyPr>
          <a:lstStyle/>
          <a:p>
            <a:r>
              <a:rPr lang="it-IT" b="1" dirty="0" smtClean="0">
                <a:latin typeface="Verdana" pitchFamily="34" charset="0"/>
                <a:ea typeface="Verdana" pitchFamily="34" charset="0"/>
                <a:cs typeface="Verdana" pitchFamily="34" charset="0"/>
              </a:rPr>
              <a:t>Cosa è la diagnosi di un DSA?</a:t>
            </a:r>
          </a:p>
          <a:p>
            <a:r>
              <a:rPr lang="it-IT" dirty="0" smtClean="0">
                <a:latin typeface="Verdana" pitchFamily="34" charset="0"/>
                <a:ea typeface="Verdana" pitchFamily="34" charset="0"/>
                <a:cs typeface="Verdana" pitchFamily="34" charset="0"/>
              </a:rPr>
              <a:t>Quando c'è un sospetto di DSA, al bambino vengono somministrati test per valutare:</a:t>
            </a:r>
          </a:p>
          <a:p>
            <a:r>
              <a:rPr lang="it-IT" dirty="0" smtClean="0">
                <a:latin typeface="Verdana" pitchFamily="34" charset="0"/>
                <a:ea typeface="Verdana" pitchFamily="34" charset="0"/>
                <a:cs typeface="Verdana" pitchFamily="34" charset="0"/>
              </a:rPr>
              <a:t>intelligenza,</a:t>
            </a:r>
          </a:p>
          <a:p>
            <a:r>
              <a:rPr lang="it-IT" dirty="0" smtClean="0">
                <a:latin typeface="Verdana" pitchFamily="34" charset="0"/>
                <a:ea typeface="Verdana" pitchFamily="34" charset="0"/>
                <a:cs typeface="Verdana" pitchFamily="34" charset="0"/>
              </a:rPr>
              <a:t>capacità di scrittura,</a:t>
            </a:r>
          </a:p>
          <a:p>
            <a:r>
              <a:rPr lang="it-IT" dirty="0" smtClean="0">
                <a:latin typeface="Verdana" pitchFamily="34" charset="0"/>
                <a:ea typeface="Verdana" pitchFamily="34" charset="0"/>
                <a:cs typeface="Verdana" pitchFamily="34" charset="0"/>
              </a:rPr>
              <a:t>capacità di lettura,</a:t>
            </a:r>
          </a:p>
          <a:p>
            <a:r>
              <a:rPr lang="it-IT" dirty="0" smtClean="0">
                <a:latin typeface="Verdana" pitchFamily="34" charset="0"/>
                <a:ea typeface="Verdana" pitchFamily="34" charset="0"/>
                <a:cs typeface="Verdana" pitchFamily="34" charset="0"/>
              </a:rPr>
              <a:t>comprensione del testo,</a:t>
            </a:r>
          </a:p>
          <a:p>
            <a:r>
              <a:rPr lang="it-IT" dirty="0" smtClean="0">
                <a:latin typeface="Verdana" pitchFamily="34" charset="0"/>
                <a:ea typeface="Verdana" pitchFamily="34" charset="0"/>
                <a:cs typeface="Verdana" pitchFamily="34" charset="0"/>
              </a:rPr>
              <a:t>capacità di calcolo.</a:t>
            </a:r>
            <a:br>
              <a:rPr lang="it-IT" dirty="0" smtClean="0">
                <a:latin typeface="Verdana" pitchFamily="34" charset="0"/>
                <a:ea typeface="Verdana" pitchFamily="34" charset="0"/>
                <a:cs typeface="Verdana" pitchFamily="34" charset="0"/>
              </a:rPr>
            </a:br>
            <a:r>
              <a:rPr lang="it-IT" dirty="0" smtClean="0">
                <a:latin typeface="Verdana" pitchFamily="34" charset="0"/>
                <a:ea typeface="Verdana" pitchFamily="34" charset="0"/>
                <a:cs typeface="Verdana" pitchFamily="34" charset="0"/>
              </a:rPr>
              <a:t>Dopo questi test lo specialista redige una relazione che contiene i risultati, la diagnosi del disturbo specifico dell'apprendimento individuato e le strategie da adottare per migliorare l'approccio a beneficio del bambino.</a:t>
            </a:r>
          </a:p>
          <a:p>
            <a:r>
              <a:rPr lang="it-IT" dirty="0" smtClean="0"/>
              <a:t/>
            </a:r>
            <a:br>
              <a:rPr lang="it-IT" dirty="0" smtClean="0"/>
            </a:b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7158" y="428604"/>
            <a:ext cx="8572560" cy="48013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it-IT" sz="2400" b="1" dirty="0" smtClean="0">
                <a:latin typeface="Verdana" pitchFamily="34" charset="0"/>
                <a:ea typeface="Verdana" pitchFamily="34" charset="0"/>
                <a:cs typeface="Verdana" pitchFamily="34" charset="0"/>
              </a:rPr>
              <a:t>Quando può essere fatta la diagnosi di un DSA?</a:t>
            </a:r>
          </a:p>
          <a:p>
            <a:r>
              <a:rPr lang="it-IT" sz="2400" dirty="0" smtClean="0">
                <a:latin typeface="Verdana" pitchFamily="34" charset="0"/>
                <a:ea typeface="Verdana" pitchFamily="34" charset="0"/>
                <a:cs typeface="Verdana" pitchFamily="34" charset="0"/>
              </a:rPr>
              <a:t>La diagnosi di dislessia, </a:t>
            </a:r>
            <a:r>
              <a:rPr lang="it-IT" sz="2400" dirty="0" err="1" smtClean="0">
                <a:latin typeface="Verdana" pitchFamily="34" charset="0"/>
                <a:ea typeface="Verdana" pitchFamily="34" charset="0"/>
                <a:cs typeface="Verdana" pitchFamily="34" charset="0"/>
              </a:rPr>
              <a:t>disortografia</a:t>
            </a:r>
            <a:r>
              <a:rPr lang="it-IT" sz="2400" dirty="0" smtClean="0">
                <a:latin typeface="Verdana" pitchFamily="34" charset="0"/>
                <a:ea typeface="Verdana" pitchFamily="34" charset="0"/>
                <a:cs typeface="Verdana" pitchFamily="34" charset="0"/>
              </a:rPr>
              <a:t> e disgrafia può essere fatta alla fine della seconda elementare, mentre quella di </a:t>
            </a:r>
            <a:r>
              <a:rPr lang="it-IT" sz="2400" dirty="0" err="1" smtClean="0">
                <a:latin typeface="Verdana" pitchFamily="34" charset="0"/>
                <a:ea typeface="Verdana" pitchFamily="34" charset="0"/>
                <a:cs typeface="Verdana" pitchFamily="34" charset="0"/>
              </a:rPr>
              <a:t>discalculia</a:t>
            </a:r>
            <a:r>
              <a:rPr lang="it-IT" sz="2400" dirty="0" smtClean="0">
                <a:latin typeface="Verdana" pitchFamily="34" charset="0"/>
                <a:ea typeface="Verdana" pitchFamily="34" charset="0"/>
                <a:cs typeface="Verdana" pitchFamily="34" charset="0"/>
              </a:rPr>
              <a:t> alla fine della terza elementare.</a:t>
            </a:r>
            <a:br>
              <a:rPr lang="it-IT" sz="2400" dirty="0" smtClean="0">
                <a:latin typeface="Verdana" pitchFamily="34" charset="0"/>
                <a:ea typeface="Verdana" pitchFamily="34" charset="0"/>
                <a:cs typeface="Verdana" pitchFamily="34" charset="0"/>
              </a:rPr>
            </a:br>
            <a:r>
              <a:rPr lang="it-IT" sz="2400" dirty="0" smtClean="0">
                <a:latin typeface="Verdana" pitchFamily="34" charset="0"/>
                <a:ea typeface="Verdana" pitchFamily="34" charset="0"/>
                <a:cs typeface="Verdana" pitchFamily="34" charset="0"/>
              </a:rPr>
              <a:t>Prima di queste tappe scolastiche la varietà dei risultati dei test rende troppo difficile il discernimento di un disturbo specifico dell'apprendimento.</a:t>
            </a:r>
          </a:p>
          <a:p>
            <a:r>
              <a:rPr lang="it-IT" sz="2400" dirty="0" smtClean="0">
                <a:latin typeface="Verdana" pitchFamily="34" charset="0"/>
                <a:ea typeface="Verdana" pitchFamily="34" charset="0"/>
                <a:cs typeface="Verdana" pitchFamily="34" charset="0"/>
              </a:rPr>
              <a:t>Il completamento dell’iter diagnostico deve avvenire, di norma, non oltre il</a:t>
            </a:r>
          </a:p>
          <a:p>
            <a:r>
              <a:rPr lang="it-IT" sz="2400" dirty="0" smtClean="0">
                <a:latin typeface="Verdana" pitchFamily="34" charset="0"/>
                <a:ea typeface="Verdana" pitchFamily="34" charset="0"/>
                <a:cs typeface="Verdana" pitchFamily="34" charset="0"/>
              </a:rPr>
              <a:t>31 marzo per gli alunni che frequentano gli anni terminali di ciascun ciclo scolastico.</a:t>
            </a:r>
          </a:p>
          <a:p>
            <a:endParaRPr lang="it-IT" dirty="0">
              <a:latin typeface="Verdana" pitchFamily="34" charset="0"/>
              <a:ea typeface="Verdana" pitchFamily="34" charset="0"/>
              <a:cs typeface="Verdana" pitchFamily="34" charset="0"/>
            </a:endParaRPr>
          </a:p>
        </p:txBody>
      </p:sp>
      <p:sp>
        <p:nvSpPr>
          <p:cNvPr id="3" name="Rettangolo 2"/>
          <p:cNvSpPr/>
          <p:nvPr/>
        </p:nvSpPr>
        <p:spPr>
          <a:xfrm>
            <a:off x="285720" y="3164681"/>
            <a:ext cx="8858280" cy="646331"/>
          </a:xfrm>
          <a:prstGeom prst="rect">
            <a:avLst/>
          </a:prstGeom>
        </p:spPr>
        <p:txBody>
          <a:bodyPr wrap="square">
            <a:spAutoFit/>
          </a:bodyPr>
          <a:lstStyle/>
          <a:p>
            <a:endParaRPr lang="it-IT" b="1" dirty="0" smtClean="0">
              <a:latin typeface="Verdana" pitchFamily="34" charset="0"/>
              <a:ea typeface="Verdana" pitchFamily="34" charset="0"/>
              <a:cs typeface="Verdana" pitchFamily="34" charset="0"/>
            </a:endParaRPr>
          </a:p>
          <a:p>
            <a:r>
              <a:rPr lang="it-IT" dirty="0" smtClean="0">
                <a:latin typeface="Verdana" pitchFamily="34" charset="0"/>
                <a:ea typeface="Verdana" pitchFamily="34" charset="0"/>
                <a:cs typeface="Verdana" pitchFamily="34" charset="0"/>
              </a:rPr>
              <a:t> </a:t>
            </a:r>
            <a:endParaRPr lang="it-IT"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8596" y="612845"/>
            <a:ext cx="8429684" cy="526297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2400" b="1" dirty="0" smtClean="0">
                <a:latin typeface="Verdana" pitchFamily="34" charset="0"/>
                <a:ea typeface="Verdana" pitchFamily="34" charset="0"/>
                <a:cs typeface="Verdana" pitchFamily="34" charset="0"/>
              </a:rPr>
              <a:t>Ogni quanto tempo è richiesto l’aggiornamento del profilo di DSA ai fini scolastici?</a:t>
            </a:r>
          </a:p>
          <a:p>
            <a:r>
              <a:rPr lang="it-IT" sz="2400" dirty="0" smtClean="0">
                <a:latin typeface="Verdana" pitchFamily="34" charset="0"/>
                <a:ea typeface="Verdana" pitchFamily="34" charset="0"/>
                <a:cs typeface="Verdana" pitchFamily="34" charset="0"/>
              </a:rPr>
              <a:t>La normativa di riferimento è l'accordo </a:t>
            </a:r>
            <a:r>
              <a:rPr lang="it-IT" sz="2400" b="1" dirty="0" smtClean="0">
                <a:latin typeface="Verdana" pitchFamily="34" charset="0"/>
                <a:ea typeface="Verdana" pitchFamily="34" charset="0"/>
                <a:cs typeface="Verdana" pitchFamily="34" charset="0"/>
              </a:rPr>
              <a:t>“Indicazioni per la diagnosi e la certificazione dei Disturbi specifici di apprendimento”</a:t>
            </a:r>
            <a:r>
              <a:rPr lang="it-IT" sz="2400" dirty="0" smtClean="0">
                <a:latin typeface="Verdana" pitchFamily="34" charset="0"/>
                <a:ea typeface="Verdana" pitchFamily="34" charset="0"/>
                <a:cs typeface="Verdana" pitchFamily="34" charset="0"/>
              </a:rPr>
              <a:t> della Conferenza Stato-Regioni, che stabilisce che il profilo di funzionamento è di norma aggiornato:</a:t>
            </a:r>
          </a:p>
          <a:p>
            <a:r>
              <a:rPr lang="it-IT" sz="2400" dirty="0" smtClean="0">
                <a:latin typeface="Verdana" pitchFamily="34" charset="0"/>
                <a:ea typeface="Verdana" pitchFamily="34" charset="0"/>
                <a:cs typeface="Verdana" pitchFamily="34" charset="0"/>
              </a:rPr>
              <a:t>al passaggio da un ciclo scolastico all’altro e comunque, di norma, non prima di tre anni dal precedente;</a:t>
            </a:r>
          </a:p>
          <a:p>
            <a:r>
              <a:rPr lang="it-IT" sz="2400" dirty="0" smtClean="0">
                <a:latin typeface="Verdana" pitchFamily="34" charset="0"/>
                <a:ea typeface="Verdana" pitchFamily="34" charset="0"/>
                <a:cs typeface="Verdana" pitchFamily="34" charset="0"/>
              </a:rPr>
              <a:t>ogni qualvolta sia necessario modificare l’applicazione degli strumenti didattici e valutativi necessari, su segnalazione della scuola alla famiglia o su iniziativa della famiglia.</a:t>
            </a:r>
            <a:endParaRPr lang="it-IT"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Risultati immagini per alunno disabile"/>
          <p:cNvPicPr>
            <a:picLocks noChangeAspect="1" noChangeArrowheads="1"/>
          </p:cNvPicPr>
          <p:nvPr/>
        </p:nvPicPr>
        <p:blipFill>
          <a:blip r:embed="rId2"/>
          <a:srcRect/>
          <a:stretch>
            <a:fillRect/>
          </a:stretch>
        </p:blipFill>
        <p:spPr bwMode="auto">
          <a:xfrm>
            <a:off x="285720" y="642918"/>
            <a:ext cx="2857488" cy="2214578"/>
          </a:xfrm>
          <a:prstGeom prst="rect">
            <a:avLst/>
          </a:prstGeom>
          <a:noFill/>
        </p:spPr>
      </p:pic>
      <p:pic>
        <p:nvPicPr>
          <p:cNvPr id="49158" name="Picture 6" descr="Risultati immagini per dislessia"/>
          <p:cNvPicPr>
            <a:picLocks noChangeAspect="1" noChangeArrowheads="1"/>
          </p:cNvPicPr>
          <p:nvPr/>
        </p:nvPicPr>
        <p:blipFill>
          <a:blip r:embed="rId3"/>
          <a:srcRect/>
          <a:stretch>
            <a:fillRect/>
          </a:stretch>
        </p:blipFill>
        <p:spPr bwMode="auto">
          <a:xfrm>
            <a:off x="6215074" y="285728"/>
            <a:ext cx="2700335" cy="2586788"/>
          </a:xfrm>
          <a:prstGeom prst="rect">
            <a:avLst/>
          </a:prstGeom>
          <a:noFill/>
        </p:spPr>
      </p:pic>
      <p:pic>
        <p:nvPicPr>
          <p:cNvPr id="7" name="Picture 8" descr="Risultati immagini per straniero bes"/>
          <p:cNvPicPr>
            <a:picLocks noChangeAspect="1" noChangeArrowheads="1"/>
          </p:cNvPicPr>
          <p:nvPr/>
        </p:nvPicPr>
        <p:blipFill>
          <a:blip r:embed="rId4"/>
          <a:srcRect/>
          <a:stretch>
            <a:fillRect/>
          </a:stretch>
        </p:blipFill>
        <p:spPr bwMode="auto">
          <a:xfrm>
            <a:off x="5357818" y="3286124"/>
            <a:ext cx="3048000" cy="2438400"/>
          </a:xfrm>
          <a:prstGeom prst="rect">
            <a:avLst/>
          </a:prstGeom>
          <a:noFill/>
        </p:spPr>
      </p:pic>
      <p:pic>
        <p:nvPicPr>
          <p:cNvPr id="49160" name="Picture 8" descr="Risultati immagini per alunno iperattivo"/>
          <p:cNvPicPr>
            <a:picLocks noChangeAspect="1" noChangeArrowheads="1"/>
          </p:cNvPicPr>
          <p:nvPr/>
        </p:nvPicPr>
        <p:blipFill>
          <a:blip r:embed="rId5"/>
          <a:srcRect/>
          <a:stretch>
            <a:fillRect/>
          </a:stretch>
        </p:blipFill>
        <p:spPr bwMode="auto">
          <a:xfrm>
            <a:off x="714348" y="3286124"/>
            <a:ext cx="4000528" cy="2437096"/>
          </a:xfrm>
          <a:prstGeom prst="rect">
            <a:avLst/>
          </a:prstGeom>
          <a:noFill/>
        </p:spPr>
      </p:pic>
      <p:sp>
        <p:nvSpPr>
          <p:cNvPr id="49162" name="AutoShape 10" descr="Risultati immagini per alunno conteso tra genitori separat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9164" name="Picture 12" descr="http://d3oiytnf1iaxz3.cloudfront.net/wp-content/uploads/2012/11/figli-contesi-300x197.jpg"/>
          <p:cNvPicPr>
            <a:picLocks noChangeAspect="1" noChangeArrowheads="1"/>
          </p:cNvPicPr>
          <p:nvPr/>
        </p:nvPicPr>
        <p:blipFill>
          <a:blip r:embed="rId6"/>
          <a:srcRect/>
          <a:stretch>
            <a:fillRect/>
          </a:stretch>
        </p:blipFill>
        <p:spPr bwMode="auto">
          <a:xfrm>
            <a:off x="3357554" y="928670"/>
            <a:ext cx="2857500" cy="187642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285728"/>
            <a:ext cx="9144000" cy="55092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t-IT" sz="1600" b="1" dirty="0" smtClean="0">
                <a:latin typeface="Verdana" pitchFamily="34" charset="0"/>
                <a:ea typeface="Verdana" pitchFamily="34" charset="0"/>
                <a:cs typeface="Verdana" pitchFamily="34" charset="0"/>
              </a:rPr>
              <a:t>L'articolo 3 della legge 8 ottobre 2010, n. l70 </a:t>
            </a:r>
            <a:r>
              <a:rPr lang="it-IT" sz="1600" dirty="0" smtClean="0">
                <a:latin typeface="Verdana" pitchFamily="34" charset="0"/>
                <a:ea typeface="Verdana" pitchFamily="34" charset="0"/>
                <a:cs typeface="Verdana" pitchFamily="34" charset="0"/>
              </a:rPr>
              <a:t>attribuisce alla scuola il compito di svolgere attività di </a:t>
            </a:r>
            <a:r>
              <a:rPr lang="it-IT" sz="1600" b="1" dirty="0" smtClean="0">
                <a:latin typeface="Verdana" pitchFamily="34" charset="0"/>
                <a:ea typeface="Verdana" pitchFamily="34" charset="0"/>
                <a:cs typeface="Verdana" pitchFamily="34" charset="0"/>
              </a:rPr>
              <a:t>individuazione precoce dei casi </a:t>
            </a:r>
            <a:r>
              <a:rPr lang="it-IT" sz="1600" dirty="0" smtClean="0">
                <a:latin typeface="Verdana" pitchFamily="34" charset="0"/>
                <a:ea typeface="Verdana" pitchFamily="34" charset="0"/>
                <a:cs typeface="Verdana" pitchFamily="34" charset="0"/>
              </a:rPr>
              <a:t>sospetti di </a:t>
            </a:r>
            <a:r>
              <a:rPr lang="it-IT" sz="1600" b="1" dirty="0" smtClean="0">
                <a:latin typeface="Verdana" pitchFamily="34" charset="0"/>
                <a:ea typeface="Verdana" pitchFamily="34" charset="0"/>
                <a:cs typeface="Verdana" pitchFamily="34" charset="0"/>
              </a:rPr>
              <a:t>Disturbo Specifico di Apprendimento, </a:t>
            </a:r>
            <a:r>
              <a:rPr lang="it-IT" sz="1600" dirty="0" smtClean="0">
                <a:latin typeface="Verdana" pitchFamily="34" charset="0"/>
                <a:ea typeface="Verdana" pitchFamily="34" charset="0"/>
                <a:cs typeface="Verdana" pitchFamily="34" charset="0"/>
              </a:rPr>
              <a:t>distinguendoli da </a:t>
            </a:r>
            <a:r>
              <a:rPr lang="it-IT" sz="1600" b="1" dirty="0" smtClean="0">
                <a:latin typeface="Verdana" pitchFamily="34" charset="0"/>
                <a:ea typeface="Verdana" pitchFamily="34" charset="0"/>
                <a:cs typeface="Verdana" pitchFamily="34" charset="0"/>
              </a:rPr>
              <a:t>difficoltà di apprendimento </a:t>
            </a:r>
            <a:r>
              <a:rPr lang="it-IT" sz="1600" dirty="0" smtClean="0">
                <a:latin typeface="Verdana" pitchFamily="34" charset="0"/>
                <a:ea typeface="Verdana" pitchFamily="34" charset="0"/>
                <a:cs typeface="Verdana" pitchFamily="34" charset="0"/>
              </a:rPr>
              <a:t>di </a:t>
            </a:r>
            <a:r>
              <a:rPr lang="it-IT" sz="1600" b="1" dirty="0" smtClean="0">
                <a:latin typeface="Verdana" pitchFamily="34" charset="0"/>
                <a:ea typeface="Verdana" pitchFamily="34" charset="0"/>
                <a:cs typeface="Verdana" pitchFamily="34" charset="0"/>
              </a:rPr>
              <a:t>origine didattica o ambientale, e di darne </a:t>
            </a:r>
            <a:r>
              <a:rPr lang="it-IT" sz="1600" dirty="0" smtClean="0">
                <a:latin typeface="Verdana" pitchFamily="34" charset="0"/>
                <a:ea typeface="Verdana" pitchFamily="34" charset="0"/>
                <a:cs typeface="Verdana" pitchFamily="34" charset="0"/>
              </a:rPr>
              <a:t>comunicazione alle famiglie per I’ avvio di un percorso diagnostico presso i servizi sanitari competenti.</a:t>
            </a:r>
          </a:p>
          <a:p>
            <a:r>
              <a:rPr lang="it-IT" sz="1600" dirty="0" smtClean="0">
                <a:latin typeface="Verdana" pitchFamily="34" charset="0"/>
                <a:ea typeface="Verdana" pitchFamily="34" charset="0"/>
                <a:cs typeface="Verdana" pitchFamily="34" charset="0"/>
              </a:rPr>
              <a:t>L'iter previsto dalla legge si articola in tre fasi:</a:t>
            </a:r>
          </a:p>
          <a:p>
            <a:r>
              <a:rPr lang="it-IT" sz="1600" dirty="0" smtClean="0">
                <a:latin typeface="Verdana" pitchFamily="34" charset="0"/>
                <a:ea typeface="Verdana" pitchFamily="34" charset="0"/>
                <a:cs typeface="Verdana" pitchFamily="34" charset="0"/>
              </a:rPr>
              <a:t>- individuazione degli alunni che presentano difficoltà significative di lettura scrittura o calcolo;</a:t>
            </a:r>
          </a:p>
          <a:p>
            <a:r>
              <a:rPr lang="it-IT" sz="1600" dirty="0" smtClean="0">
                <a:latin typeface="Verdana" pitchFamily="34" charset="0"/>
                <a:ea typeface="Verdana" pitchFamily="34" charset="0"/>
                <a:cs typeface="Verdana" pitchFamily="34" charset="0"/>
              </a:rPr>
              <a:t>- attivazione di percorsi didattici mirati al recupero di tali difficoltà;</a:t>
            </a:r>
          </a:p>
          <a:p>
            <a:r>
              <a:rPr lang="it-IT" sz="1600" dirty="0" smtClean="0">
                <a:latin typeface="Verdana" pitchFamily="34" charset="0"/>
                <a:ea typeface="Verdana" pitchFamily="34" charset="0"/>
                <a:cs typeface="Verdana" pitchFamily="34" charset="0"/>
              </a:rPr>
              <a:t>- segnalazione dei soggetti "resistenti“ all'intervento didattico. In questo modo si evita di segnalare come DSA quell'ampia popolazione di alunni che presentano </a:t>
            </a:r>
            <a:r>
              <a:rPr lang="it-IT" sz="1600" b="1" dirty="0" smtClean="0">
                <a:latin typeface="Verdana" pitchFamily="34" charset="0"/>
                <a:ea typeface="Verdana" pitchFamily="34" charset="0"/>
                <a:cs typeface="Verdana" pitchFamily="34" charset="0"/>
              </a:rPr>
              <a:t>difficoltà di apprendimento non legate ad un disturbo. Mentre le difficoltà di apprendimento possono essere superate, </a:t>
            </a:r>
            <a:r>
              <a:rPr lang="it-IT" sz="1600" dirty="0" smtClean="0">
                <a:latin typeface="Verdana" pitchFamily="34" charset="0"/>
                <a:ea typeface="Verdana" pitchFamily="34" charset="0"/>
                <a:cs typeface="Verdana" pitchFamily="34" charset="0"/>
              </a:rPr>
              <a:t>il </a:t>
            </a:r>
            <a:r>
              <a:rPr lang="it-IT" sz="1600" b="1" dirty="0" smtClean="0">
                <a:latin typeface="Verdana" pitchFamily="34" charset="0"/>
                <a:ea typeface="Verdana" pitchFamily="34" charset="0"/>
                <a:cs typeface="Verdana" pitchFamily="34" charset="0"/>
              </a:rPr>
              <a:t>disturbo, avendo una base costituzionale, resiste ai trattamenti messi in atto </a:t>
            </a:r>
            <a:r>
              <a:rPr lang="it-IT" sz="1600" dirty="0" smtClean="0">
                <a:latin typeface="Verdana" pitchFamily="34" charset="0"/>
                <a:ea typeface="Verdana" pitchFamily="34" charset="0"/>
                <a:cs typeface="Verdana" pitchFamily="34" charset="0"/>
              </a:rPr>
              <a:t>potendo presentare notevoli cambiamenti. Il </a:t>
            </a:r>
            <a:r>
              <a:rPr lang="it-IT" sz="1600" b="1" dirty="0" smtClean="0">
                <a:latin typeface="Verdana" pitchFamily="34" charset="0"/>
                <a:ea typeface="Verdana" pitchFamily="34" charset="0"/>
                <a:cs typeface="Verdana" pitchFamily="34" charset="0"/>
              </a:rPr>
              <a:t>DSA, per definizione, può essere riconosciuto con </a:t>
            </a:r>
            <a:r>
              <a:rPr lang="it-IT" sz="1600" dirty="0" smtClean="0">
                <a:latin typeface="Verdana" pitchFamily="34" charset="0"/>
                <a:ea typeface="Verdana" pitchFamily="34" charset="0"/>
                <a:cs typeface="Verdana" pitchFamily="34" charset="0"/>
              </a:rPr>
              <a:t>certezza solo quando un bambino entra nella scuola primaria, quando cioè viene esposto ad un </a:t>
            </a:r>
            <a:r>
              <a:rPr lang="it-IT" sz="1600" b="1" dirty="0" smtClean="0">
                <a:latin typeface="Verdana" pitchFamily="34" charset="0"/>
                <a:ea typeface="Verdana" pitchFamily="34" charset="0"/>
                <a:cs typeface="Verdana" pitchFamily="34" charset="0"/>
              </a:rPr>
              <a:t>insegnamento sistematico della lettura, della scrittura e del calcolo. È tuttavia noto che </a:t>
            </a:r>
            <a:r>
              <a:rPr lang="it-IT" sz="1600" dirty="0" smtClean="0">
                <a:latin typeface="Verdana" pitchFamily="34" charset="0"/>
                <a:ea typeface="Verdana" pitchFamily="34" charset="0"/>
                <a:cs typeface="Verdana" pitchFamily="34" charset="0"/>
              </a:rPr>
              <a:t>l'apprendimento della lettura, della scrittura e del calcolo si costruisce a partire dall'avvenuta maturazione e dall'integrità di molteplici </a:t>
            </a:r>
            <a:r>
              <a:rPr lang="it-IT" sz="1600" b="1" dirty="0" smtClean="0">
                <a:latin typeface="Verdana" pitchFamily="34" charset="0"/>
                <a:ea typeface="Verdana" pitchFamily="34" charset="0"/>
                <a:cs typeface="Verdana" pitchFamily="34" charset="0"/>
              </a:rPr>
              <a:t>competenze </a:t>
            </a:r>
            <a:r>
              <a:rPr lang="it-IT" sz="1600" dirty="0" smtClean="0">
                <a:latin typeface="Verdana" pitchFamily="34" charset="0"/>
                <a:ea typeface="Verdana" pitchFamily="34" charset="0"/>
                <a:cs typeface="Verdana" pitchFamily="34" charset="0"/>
              </a:rPr>
              <a:t>che sono chiaramente </a:t>
            </a:r>
            <a:r>
              <a:rPr lang="it-IT" sz="1600" b="1" dirty="0" smtClean="0">
                <a:latin typeface="Verdana" pitchFamily="34" charset="0"/>
                <a:ea typeface="Verdana" pitchFamily="34" charset="0"/>
                <a:cs typeface="Verdana" pitchFamily="34" charset="0"/>
              </a:rPr>
              <a:t>riconoscibili sin dalla scuola dell'infanzia. Il riferimento all'identificazione precoce dei DSA deve quindi intendersi come individuazione dei soggetti a rischio DSA.</a:t>
            </a:r>
            <a:endParaRPr lang="it-IT" sz="16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rmativa di riferimento&#10;ï DPR 275/99&#10;ï Circ. M.I.U.R.n.4099/A4 del 5/10/2004 â Iniziative relative alla&#10;dislessia â&#10;ï not..."/>
          <p:cNvPicPr>
            <a:picLocks noChangeAspect="1" noChangeArrowheads="1"/>
          </p:cNvPicPr>
          <p:nvPr/>
        </p:nvPicPr>
        <p:blipFill>
          <a:blip r:embed="rId2"/>
          <a:srcRect/>
          <a:stretch>
            <a:fillRect/>
          </a:stretch>
        </p:blipFill>
        <p:spPr bwMode="auto">
          <a:xfrm>
            <a:off x="0" y="-685814"/>
            <a:ext cx="9144000" cy="754381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Circ. M.I.U.R. Ministero Istruzione UniversitÃ  e Ricerca&#10;n.4099/A/4 del 5/10/04 âIniziative relative alla dislessiaâ:&#10;La d..."/>
          <p:cNvPicPr>
            <a:picLocks noChangeAspect="1" noChangeArrowheads="1"/>
          </p:cNvPicPr>
          <p:nvPr/>
        </p:nvPicPr>
        <p:blipFill>
          <a:blip r:embed="rId2"/>
          <a:srcRect/>
          <a:stretch>
            <a:fillRect/>
          </a:stretch>
        </p:blipFill>
        <p:spPr bwMode="auto">
          <a:xfrm>
            <a:off x="-142908" y="-2143164"/>
            <a:ext cx="9286908" cy="8786874"/>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85852" y="857232"/>
            <a:ext cx="6995471"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2400" b="1" dirty="0" smtClean="0">
                <a:latin typeface="Verdana" pitchFamily="34" charset="0"/>
                <a:ea typeface="Verdana" pitchFamily="34" charset="0"/>
                <a:cs typeface="Verdana" pitchFamily="34" charset="0"/>
              </a:rPr>
              <a:t>Nella scuola dell'infanzia</a:t>
            </a:r>
            <a:endParaRPr lang="it-IT" sz="2400" b="1" dirty="0">
              <a:latin typeface="Verdana" pitchFamily="34" charset="0"/>
              <a:ea typeface="Verdana" pitchFamily="34" charset="0"/>
              <a:cs typeface="Verdana" pitchFamily="34" charset="0"/>
            </a:endParaRPr>
          </a:p>
        </p:txBody>
      </p:sp>
      <p:cxnSp>
        <p:nvCxnSpPr>
          <p:cNvPr id="4" name="Connettore 2 3"/>
          <p:cNvCxnSpPr/>
          <p:nvPr/>
        </p:nvCxnSpPr>
        <p:spPr>
          <a:xfrm rot="10800000" flipV="1">
            <a:off x="928662" y="1500174"/>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6929454" y="1500174"/>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rot="5400000">
            <a:off x="3964778" y="1964521"/>
            <a:ext cx="121444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0" y="2643182"/>
            <a:ext cx="2143108" cy="3754874"/>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La comunità scientifica concorda nel considerare lo </a:t>
            </a:r>
            <a:r>
              <a:rPr lang="it-IT" sz="1400" b="1" dirty="0" smtClean="0">
                <a:solidFill>
                  <a:srgbClr val="F26EBD"/>
                </a:solidFill>
                <a:latin typeface="Verdana" pitchFamily="34" charset="0"/>
                <a:ea typeface="Verdana" pitchFamily="34" charset="0"/>
                <a:cs typeface="Verdana" pitchFamily="34" charset="0"/>
              </a:rPr>
              <a:t>sviluppo</a:t>
            </a:r>
          </a:p>
          <a:p>
            <a:r>
              <a:rPr lang="it-IT" sz="1400" b="1" dirty="0" smtClean="0">
                <a:solidFill>
                  <a:srgbClr val="F26EBD"/>
                </a:solidFill>
                <a:latin typeface="Verdana" pitchFamily="34" charset="0"/>
                <a:ea typeface="Verdana" pitchFamily="34" charset="0"/>
                <a:cs typeface="Verdana" pitchFamily="34" charset="0"/>
              </a:rPr>
              <a:t>atipico del linguaggio come indicatore particolarmente</a:t>
            </a:r>
          </a:p>
          <a:p>
            <a:r>
              <a:rPr lang="it-IT" sz="1400" dirty="0" smtClean="0">
                <a:latin typeface="Verdana" pitchFamily="34" charset="0"/>
                <a:ea typeface="Verdana" pitchFamily="34" charset="0"/>
                <a:cs typeface="Verdana" pitchFamily="34" charset="0"/>
              </a:rPr>
              <a:t>attendibile per l'individuazione del rischio di DSA, assieme</a:t>
            </a:r>
          </a:p>
          <a:p>
            <a:r>
              <a:rPr lang="it-IT" sz="1400" dirty="0" smtClean="0">
                <a:latin typeface="Verdana" pitchFamily="34" charset="0"/>
                <a:ea typeface="Verdana" pitchFamily="34" charset="0"/>
                <a:cs typeface="Verdana" pitchFamily="34" charset="0"/>
              </a:rPr>
              <a:t>ad alcuni aspetti della maturazione delle </a:t>
            </a:r>
            <a:r>
              <a:rPr lang="it-IT" sz="1400" b="1" dirty="0" smtClean="0">
                <a:solidFill>
                  <a:srgbClr val="F26EBD"/>
                </a:solidFill>
                <a:latin typeface="Verdana" pitchFamily="34" charset="0"/>
                <a:ea typeface="Verdana" pitchFamily="34" charset="0"/>
                <a:cs typeface="Verdana" pitchFamily="34" charset="0"/>
              </a:rPr>
              <a:t>competenze</a:t>
            </a:r>
          </a:p>
          <a:p>
            <a:r>
              <a:rPr lang="it-IT" sz="1400" b="1" dirty="0" smtClean="0">
                <a:solidFill>
                  <a:srgbClr val="F26EBD"/>
                </a:solidFill>
                <a:latin typeface="Verdana" pitchFamily="34" charset="0"/>
                <a:ea typeface="Verdana" pitchFamily="34" charset="0"/>
                <a:cs typeface="Verdana" pitchFamily="34" charset="0"/>
              </a:rPr>
              <a:t>percettive e grafiche</a:t>
            </a:r>
            <a:r>
              <a:rPr lang="it-IT" sz="1400" b="1" dirty="0" smtClean="0">
                <a:latin typeface="Verdana" pitchFamily="34" charset="0"/>
                <a:ea typeface="Verdana" pitchFamily="34" charset="0"/>
                <a:cs typeface="Verdana" pitchFamily="34" charset="0"/>
              </a:rPr>
              <a:t>.</a:t>
            </a:r>
            <a:endParaRPr lang="it-IT" sz="1400" dirty="0">
              <a:latin typeface="Verdana" pitchFamily="34" charset="0"/>
              <a:ea typeface="Verdana" pitchFamily="34" charset="0"/>
              <a:cs typeface="Verdana" pitchFamily="34" charset="0"/>
            </a:endParaRPr>
          </a:p>
        </p:txBody>
      </p:sp>
      <p:sp>
        <p:nvSpPr>
          <p:cNvPr id="14" name="CasellaDiTesto 13"/>
          <p:cNvSpPr txBox="1"/>
          <p:nvPr/>
        </p:nvSpPr>
        <p:spPr>
          <a:xfrm>
            <a:off x="3857620" y="2786059"/>
            <a:ext cx="1571636" cy="2893100"/>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La rilevazione delle potenziali difficoltà di apprendimento può</a:t>
            </a:r>
          </a:p>
          <a:p>
            <a:r>
              <a:rPr lang="it-IT" sz="1400" dirty="0" smtClean="0">
                <a:latin typeface="Verdana" pitchFamily="34" charset="0"/>
                <a:ea typeface="Verdana" pitchFamily="34" charset="0"/>
                <a:cs typeface="Verdana" pitchFamily="34" charset="0"/>
              </a:rPr>
              <a:t>iniziare, con discreta efficacia, soltanto </a:t>
            </a:r>
            <a:r>
              <a:rPr lang="it-IT" sz="1400" b="1" dirty="0" smtClean="0">
                <a:solidFill>
                  <a:srgbClr val="F26EBD"/>
                </a:solidFill>
                <a:latin typeface="Verdana" pitchFamily="34" charset="0"/>
                <a:ea typeface="Verdana" pitchFamily="34" charset="0"/>
                <a:cs typeface="Verdana" pitchFamily="34" charset="0"/>
              </a:rPr>
              <a:t>nell'ultimo</a:t>
            </a:r>
          </a:p>
          <a:p>
            <a:r>
              <a:rPr lang="it-IT" sz="1400" b="1" dirty="0" smtClean="0">
                <a:solidFill>
                  <a:srgbClr val="F26EBD"/>
                </a:solidFill>
                <a:latin typeface="Verdana" pitchFamily="34" charset="0"/>
                <a:ea typeface="Verdana" pitchFamily="34" charset="0"/>
                <a:cs typeface="Verdana" pitchFamily="34" charset="0"/>
              </a:rPr>
              <a:t>anno della scuola dell'infanzia.</a:t>
            </a:r>
            <a:endParaRPr lang="it-IT" sz="1400" dirty="0">
              <a:solidFill>
                <a:srgbClr val="F26EBD"/>
              </a:solidFill>
              <a:latin typeface="Verdana" pitchFamily="34" charset="0"/>
              <a:ea typeface="Verdana" pitchFamily="34" charset="0"/>
              <a:cs typeface="Verdana" pitchFamily="34" charset="0"/>
            </a:endParaRPr>
          </a:p>
        </p:txBody>
      </p:sp>
      <p:sp>
        <p:nvSpPr>
          <p:cNvPr id="15" name="CasellaDiTesto 14"/>
          <p:cNvSpPr txBox="1"/>
          <p:nvPr/>
        </p:nvSpPr>
        <p:spPr>
          <a:xfrm>
            <a:off x="7072330" y="2786059"/>
            <a:ext cx="2071670" cy="3539430"/>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particolare attenzione andrà posta alle</a:t>
            </a:r>
          </a:p>
          <a:p>
            <a:r>
              <a:rPr lang="it-IT" sz="1400" dirty="0" smtClean="0">
                <a:latin typeface="Verdana" pitchFamily="34" charset="0"/>
                <a:ea typeface="Verdana" pitchFamily="34" charset="0"/>
                <a:cs typeface="Verdana" pitchFamily="34" charset="0"/>
              </a:rPr>
              <a:t>difficoltà che i bambini </a:t>
            </a:r>
            <a:r>
              <a:rPr lang="it-IT" sz="1400" dirty="0" err="1" smtClean="0">
                <a:latin typeface="Verdana" pitchFamily="34" charset="0"/>
                <a:ea typeface="Verdana" pitchFamily="34" charset="0"/>
                <a:cs typeface="Verdana" pitchFamily="34" charset="0"/>
              </a:rPr>
              <a:t>anticipatari</a:t>
            </a:r>
            <a:r>
              <a:rPr lang="it-IT" sz="1400" dirty="0" smtClean="0">
                <a:latin typeface="Verdana" pitchFamily="34" charset="0"/>
                <a:ea typeface="Verdana" pitchFamily="34" charset="0"/>
                <a:cs typeface="Verdana" pitchFamily="34" charset="0"/>
              </a:rPr>
              <a:t> possono incontrare, che</a:t>
            </a:r>
          </a:p>
          <a:p>
            <a:r>
              <a:rPr lang="it-IT" sz="1400" dirty="0" smtClean="0">
                <a:latin typeface="Verdana" pitchFamily="34" charset="0"/>
                <a:ea typeface="Verdana" pitchFamily="34" charset="0"/>
                <a:cs typeface="Verdana" pitchFamily="34" charset="0"/>
              </a:rPr>
              <a:t>possono derivare dalla necessità di ulteriori naturali tempi di</a:t>
            </a:r>
          </a:p>
          <a:p>
            <a:r>
              <a:rPr lang="it-IT" sz="1400" dirty="0" smtClean="0">
                <a:latin typeface="Verdana" pitchFamily="34" charset="0"/>
                <a:ea typeface="Verdana" pitchFamily="34" charset="0"/>
                <a:cs typeface="Verdana" pitchFamily="34" charset="0"/>
              </a:rPr>
              <a:t>maturazione e non da difficoltà di apprendimento né tanto</a:t>
            </a:r>
          </a:p>
          <a:p>
            <a:r>
              <a:rPr lang="it-IT" sz="1400" dirty="0" smtClean="0">
                <a:latin typeface="Verdana" pitchFamily="34" charset="0"/>
                <a:ea typeface="Verdana" pitchFamily="34" charset="0"/>
                <a:cs typeface="Verdana" pitchFamily="34" charset="0"/>
              </a:rPr>
              <a:t>meno da disturbi.</a:t>
            </a:r>
            <a:endParaRPr lang="it-IT" sz="1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857356" y="428605"/>
            <a:ext cx="535785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it-IT" b="1" dirty="0" smtClean="0">
                <a:solidFill>
                  <a:schemeClr val="tx1"/>
                </a:solidFill>
                <a:latin typeface="Verdana" pitchFamily="34" charset="0"/>
                <a:ea typeface="Verdana" pitchFamily="34" charset="0"/>
                <a:cs typeface="Verdana" pitchFamily="34" charset="0"/>
              </a:rPr>
              <a:t>SCUOLA INFANZIA: INDICATORI RISCHIO DISLESSIA</a:t>
            </a:r>
            <a:endParaRPr lang="it-IT" b="1" dirty="0">
              <a:solidFill>
                <a:schemeClr val="tx1"/>
              </a:solidFill>
              <a:latin typeface="Verdana" pitchFamily="34" charset="0"/>
              <a:ea typeface="Verdana" pitchFamily="34" charset="0"/>
              <a:cs typeface="Verdana" pitchFamily="34" charset="0"/>
            </a:endParaRPr>
          </a:p>
        </p:txBody>
      </p:sp>
      <p:cxnSp>
        <p:nvCxnSpPr>
          <p:cNvPr id="8" name="Connettore 2 7"/>
          <p:cNvCxnSpPr/>
          <p:nvPr/>
        </p:nvCxnSpPr>
        <p:spPr>
          <a:xfrm rot="5400000">
            <a:off x="3964777" y="1750207"/>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rot="5400000">
            <a:off x="964381" y="1250141"/>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rot="16200000" flipH="1">
            <a:off x="7036611" y="1321579"/>
            <a:ext cx="928694"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0" y="2714621"/>
            <a:ext cx="2000232" cy="4247317"/>
          </a:xfrm>
          <a:prstGeom prst="rect">
            <a:avLst/>
          </a:prstGeom>
          <a:noFill/>
        </p:spPr>
        <p:txBody>
          <a:bodyPr wrap="square" rtlCol="0">
            <a:spAutoFit/>
          </a:bodyPr>
          <a:lstStyle/>
          <a:p>
            <a:r>
              <a:rPr lang="it-IT" dirty="0" smtClean="0"/>
              <a:t>P</a:t>
            </a:r>
            <a:r>
              <a:rPr lang="it-IT" sz="1400" dirty="0" smtClean="0">
                <a:latin typeface="Verdana" pitchFamily="34" charset="0"/>
                <a:ea typeface="Verdana" pitchFamily="34" charset="0"/>
                <a:cs typeface="Verdana" pitchFamily="34" charset="0"/>
              </a:rPr>
              <a:t>er  il rischio di dislessia, gli indicatori più sensibili sono riferiti allo sviluppo del </a:t>
            </a:r>
            <a:r>
              <a:rPr lang="it-IT" sz="1400" b="1" dirty="0" smtClean="0">
                <a:latin typeface="Verdana" pitchFamily="34" charset="0"/>
                <a:ea typeface="Verdana" pitchFamily="34" charset="0"/>
                <a:cs typeface="Verdana" pitchFamily="34" charset="0"/>
              </a:rPr>
              <a:t>linguaggio (capacità di comprensione </a:t>
            </a:r>
            <a:r>
              <a:rPr lang="it-IT" sz="1400" dirty="0" smtClean="0">
                <a:latin typeface="Verdana" pitchFamily="34" charset="0"/>
                <a:ea typeface="Verdana" pitchFamily="34" charset="0"/>
                <a:cs typeface="Verdana" pitchFamily="34" charset="0"/>
              </a:rPr>
              <a:t>e di </a:t>
            </a:r>
            <a:r>
              <a:rPr lang="it-IT" sz="1400" b="1" dirty="0" smtClean="0">
                <a:latin typeface="Verdana" pitchFamily="34" charset="0"/>
                <a:ea typeface="Verdana" pitchFamily="34" charset="0"/>
                <a:cs typeface="Verdana" pitchFamily="34" charset="0"/>
              </a:rPr>
              <a:t>espressione, alterazioni </a:t>
            </a:r>
            <a:r>
              <a:rPr lang="it-IT" sz="1400" dirty="0" smtClean="0">
                <a:latin typeface="Verdana" pitchFamily="34" charset="0"/>
                <a:ea typeface="Verdana" pitchFamily="34" charset="0"/>
                <a:cs typeface="Verdana" pitchFamily="34" charset="0"/>
              </a:rPr>
              <a:t>fonologiche significative, capacità</a:t>
            </a:r>
          </a:p>
          <a:p>
            <a:r>
              <a:rPr lang="it-IT" sz="1400" dirty="0" err="1" smtClean="0">
                <a:latin typeface="Verdana" pitchFamily="34" charset="0"/>
                <a:ea typeface="Verdana" pitchFamily="34" charset="0"/>
                <a:cs typeface="Verdana" pitchFamily="34" charset="0"/>
              </a:rPr>
              <a:t>percettivo-uditive</a:t>
            </a:r>
            <a:r>
              <a:rPr lang="it-IT" sz="1400" dirty="0" smtClean="0">
                <a:latin typeface="Verdana" pitchFamily="34" charset="0"/>
                <a:ea typeface="Verdana" pitchFamily="34" charset="0"/>
                <a:cs typeface="Verdana" pitchFamily="34" charset="0"/>
              </a:rPr>
              <a:t>, </a:t>
            </a:r>
            <a:r>
              <a:rPr lang="it-IT" sz="1400" b="1" dirty="0" smtClean="0">
                <a:latin typeface="Verdana" pitchFamily="34" charset="0"/>
                <a:ea typeface="Verdana" pitchFamily="34" charset="0"/>
                <a:cs typeface="Verdana" pitchFamily="34" charset="0"/>
              </a:rPr>
              <a:t>competenze di manipolazione consapevole dei suoni all'interno delle parole).</a:t>
            </a:r>
            <a:endParaRPr lang="it-IT" sz="1400" dirty="0">
              <a:latin typeface="Verdana" pitchFamily="34" charset="0"/>
              <a:ea typeface="Verdana" pitchFamily="34" charset="0"/>
              <a:cs typeface="Verdana" pitchFamily="34" charset="0"/>
            </a:endParaRPr>
          </a:p>
        </p:txBody>
      </p:sp>
      <p:sp>
        <p:nvSpPr>
          <p:cNvPr id="18" name="CasellaDiTesto 17"/>
          <p:cNvSpPr txBox="1"/>
          <p:nvPr/>
        </p:nvSpPr>
        <p:spPr>
          <a:xfrm>
            <a:off x="3214678" y="2714620"/>
            <a:ext cx="2786082" cy="3323987"/>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Per  il rischio di disturbi di scrittura, accanto agli </a:t>
            </a:r>
            <a:r>
              <a:rPr lang="it-IT" sz="1400" b="1" dirty="0" smtClean="0">
                <a:latin typeface="Verdana" pitchFamily="34" charset="0"/>
                <a:ea typeface="Verdana" pitchFamily="34" charset="0"/>
                <a:cs typeface="Verdana" pitchFamily="34" charset="0"/>
              </a:rPr>
              <a:t>indicatori linguistici </a:t>
            </a:r>
            <a:r>
              <a:rPr lang="it-IT" sz="1400" dirty="0" smtClean="0">
                <a:latin typeface="Verdana" pitchFamily="34" charset="0"/>
                <a:ea typeface="Verdana" pitchFamily="34" charset="0"/>
                <a:cs typeface="Verdana" pitchFamily="34" charset="0"/>
              </a:rPr>
              <a:t>, vanno considerati quelli legati alla maturazione delle </a:t>
            </a:r>
            <a:r>
              <a:rPr lang="it-IT" sz="1400" b="1" dirty="0" smtClean="0">
                <a:latin typeface="Verdana" pitchFamily="34" charset="0"/>
                <a:ea typeface="Verdana" pitchFamily="34" charset="0"/>
                <a:cs typeface="Verdana" pitchFamily="34" charset="0"/>
              </a:rPr>
              <a:t>competenze </a:t>
            </a:r>
            <a:r>
              <a:rPr lang="it-IT" sz="1400" b="1" dirty="0" err="1" smtClean="0">
                <a:latin typeface="Verdana" pitchFamily="34" charset="0"/>
                <a:ea typeface="Verdana" pitchFamily="34" charset="0"/>
                <a:cs typeface="Verdana" pitchFamily="34" charset="0"/>
              </a:rPr>
              <a:t>visuo</a:t>
            </a:r>
            <a:r>
              <a:rPr lang="it-IT" sz="1400" b="1" dirty="0" smtClean="0">
                <a:latin typeface="Verdana" pitchFamily="34" charset="0"/>
                <a:ea typeface="Verdana" pitchFamily="34" charset="0"/>
                <a:cs typeface="Verdana" pitchFamily="34" charset="0"/>
              </a:rPr>
              <a:t> costruttive </a:t>
            </a:r>
            <a:r>
              <a:rPr lang="it-IT" sz="1400" dirty="0" smtClean="0">
                <a:latin typeface="Verdana" pitchFamily="34" charset="0"/>
                <a:ea typeface="Verdana" pitchFamily="34" charset="0"/>
                <a:cs typeface="Verdana" pitchFamily="34" charset="0"/>
              </a:rPr>
              <a:t>(ci si riferisce a costruzione di strutture bi-tri-dimensionali quali puzzle, costruzioni con mattoncini in legno o plastica e/o ad operazioni</a:t>
            </a:r>
          </a:p>
          <a:p>
            <a:r>
              <a:rPr lang="it-IT" sz="1400" dirty="0" smtClean="0">
                <a:latin typeface="Verdana" pitchFamily="34" charset="0"/>
                <a:ea typeface="Verdana" pitchFamily="34" charset="0"/>
                <a:cs typeface="Verdana" pitchFamily="34" charset="0"/>
              </a:rPr>
              <a:t>quali allacciare, abbottonare) e di rappresentazione grafica.</a:t>
            </a:r>
            <a:endParaRPr lang="it-IT" sz="1400" dirty="0">
              <a:latin typeface="Verdana" pitchFamily="34" charset="0"/>
              <a:ea typeface="Verdana" pitchFamily="34" charset="0"/>
              <a:cs typeface="Verdana" pitchFamily="34" charset="0"/>
            </a:endParaRPr>
          </a:p>
        </p:txBody>
      </p:sp>
      <p:sp>
        <p:nvSpPr>
          <p:cNvPr id="19" name="CasellaDiTesto 18"/>
          <p:cNvSpPr txBox="1"/>
          <p:nvPr/>
        </p:nvSpPr>
        <p:spPr>
          <a:xfrm>
            <a:off x="7143768" y="2714620"/>
            <a:ext cx="2000232" cy="3970318"/>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Per quanto riguarda l'area del calcolo, gli  indicatori di rischio sono riferiti alla difficoltà nella </a:t>
            </a:r>
            <a:r>
              <a:rPr lang="it-IT" sz="1400" b="1" dirty="0" smtClean="0">
                <a:latin typeface="Verdana" pitchFamily="34" charset="0"/>
                <a:ea typeface="Verdana" pitchFamily="34" charset="0"/>
                <a:cs typeface="Verdana" pitchFamily="34" charset="0"/>
              </a:rPr>
              <a:t>rappresentazione delle</a:t>
            </a:r>
          </a:p>
          <a:p>
            <a:r>
              <a:rPr lang="it-IT" sz="1400" b="1" dirty="0" smtClean="0">
                <a:latin typeface="Verdana" pitchFamily="34" charset="0"/>
                <a:ea typeface="Verdana" pitchFamily="34" charset="0"/>
                <a:cs typeface="Verdana" pitchFamily="34" charset="0"/>
              </a:rPr>
              <a:t>quantità, nel loro confronto e</a:t>
            </a:r>
          </a:p>
          <a:p>
            <a:r>
              <a:rPr lang="it-IT" sz="1400" b="1" dirty="0" smtClean="0">
                <a:latin typeface="Verdana" pitchFamily="34" charset="0"/>
                <a:ea typeface="Verdana" pitchFamily="34" charset="0"/>
                <a:cs typeface="Verdana" pitchFamily="34" charset="0"/>
              </a:rPr>
              <a:t>manipolazione (aggiungere e sottrarre) e</a:t>
            </a:r>
          </a:p>
          <a:p>
            <a:r>
              <a:rPr lang="it-IT" sz="1400" dirty="0" smtClean="0">
                <a:latin typeface="Verdana" pitchFamily="34" charset="0"/>
                <a:ea typeface="Verdana" pitchFamily="34" charset="0"/>
                <a:cs typeface="Verdana" pitchFamily="34" charset="0"/>
              </a:rPr>
              <a:t>nella capacità di astrazione della</a:t>
            </a:r>
          </a:p>
          <a:p>
            <a:r>
              <a:rPr lang="it-IT" sz="1400" dirty="0" smtClean="0">
                <a:latin typeface="Verdana" pitchFamily="34" charset="0"/>
                <a:ea typeface="Verdana" pitchFamily="34" charset="0"/>
                <a:cs typeface="Verdana" pitchFamily="34" charset="0"/>
              </a:rPr>
              <a:t>numerosità al di là del dato percettivo</a:t>
            </a:r>
          </a:p>
          <a:p>
            <a:r>
              <a:rPr lang="it-IT" sz="1400" dirty="0" smtClean="0">
                <a:latin typeface="Verdana" pitchFamily="34" charset="0"/>
                <a:ea typeface="Verdana" pitchFamily="34" charset="0"/>
                <a:cs typeface="Verdana" pitchFamily="34" charset="0"/>
              </a:rPr>
              <a:t>dell'oggetto o degli oggetti.</a:t>
            </a:r>
            <a:endParaRPr lang="it-IT" sz="1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571480"/>
            <a:ext cx="8858280" cy="2616101"/>
          </a:xfrm>
          <a:prstGeom prst="rect">
            <a:avLst/>
          </a:prstGeom>
          <a:noFill/>
        </p:spPr>
        <p:txBody>
          <a:bodyPr wrap="square" rtlCol="0">
            <a:spAutoFit/>
          </a:bodyPr>
          <a:lstStyle/>
          <a:p>
            <a:pPr>
              <a:buFont typeface="Arial" pitchFamily="34" charset="0"/>
              <a:buChar char="•"/>
            </a:pPr>
            <a:r>
              <a:rPr lang="it-IT" dirty="0" smtClean="0">
                <a:latin typeface="Verdana" pitchFamily="34" charset="0"/>
                <a:ea typeface="Verdana" pitchFamily="34" charset="0"/>
                <a:cs typeface="Verdana" pitchFamily="34" charset="0"/>
              </a:rPr>
              <a:t> </a:t>
            </a:r>
            <a:r>
              <a:rPr lang="it-IT" sz="1600" b="1" dirty="0" smtClean="0">
                <a:latin typeface="Verdana" pitchFamily="34" charset="0"/>
                <a:ea typeface="Verdana" pitchFamily="34" charset="0"/>
                <a:cs typeface="Verdana" pitchFamily="34" charset="0"/>
              </a:rPr>
              <a:t>Cosa può fare la scuola  per l’individuazione del rischio e la prevenzione dei </a:t>
            </a:r>
            <a:r>
              <a:rPr lang="it-IT" sz="1600" b="1" dirty="0" err="1" smtClean="0">
                <a:latin typeface="Verdana" pitchFamily="34" charset="0"/>
                <a:ea typeface="Verdana" pitchFamily="34" charset="0"/>
                <a:cs typeface="Verdana" pitchFamily="34" charset="0"/>
              </a:rPr>
              <a:t>dsa</a:t>
            </a:r>
            <a:r>
              <a:rPr lang="it-IT" sz="1600" b="1" dirty="0" smtClean="0">
                <a:latin typeface="Verdana" pitchFamily="34" charset="0"/>
                <a:ea typeface="Verdana" pitchFamily="34" charset="0"/>
                <a:cs typeface="Verdana" pitchFamily="34" charset="0"/>
              </a:rPr>
              <a:t> nella scuola dell’infanzia?</a:t>
            </a:r>
          </a:p>
          <a:p>
            <a:r>
              <a:rPr lang="it-IT" sz="1600" dirty="0" smtClean="0">
                <a:latin typeface="Verdana" pitchFamily="34" charset="0"/>
                <a:ea typeface="Verdana" pitchFamily="34" charset="0"/>
                <a:cs typeface="Verdana" pitchFamily="34" charset="0"/>
              </a:rPr>
              <a:t>Aumentare  l'attenzione e  proporre </a:t>
            </a:r>
            <a:r>
              <a:rPr lang="it-IT" sz="1600" b="1" dirty="0" smtClean="0">
                <a:latin typeface="Verdana" pitchFamily="34" charset="0"/>
                <a:ea typeface="Verdana" pitchFamily="34" charset="0"/>
                <a:cs typeface="Verdana" pitchFamily="34" charset="0"/>
              </a:rPr>
              <a:t>specifiche attività educative e didattiche. Si sottolinea, </a:t>
            </a:r>
            <a:r>
              <a:rPr lang="it-IT" sz="1600" dirty="0" smtClean="0">
                <a:latin typeface="Verdana" pitchFamily="34" charset="0"/>
                <a:ea typeface="Verdana" pitchFamily="34" charset="0"/>
                <a:cs typeface="Verdana" pitchFamily="34" charset="0"/>
              </a:rPr>
              <a:t> che nella scuola dell'infanzia non è previsto effettuare invii al servizio specialistico per un sospetto di DSA.</a:t>
            </a:r>
          </a:p>
          <a:p>
            <a:r>
              <a:rPr lang="it-IT" sz="1600" dirty="0" smtClean="0">
                <a:latin typeface="Verdana" pitchFamily="34" charset="0"/>
                <a:ea typeface="Verdana" pitchFamily="34" charset="0"/>
                <a:cs typeface="Verdana" pitchFamily="34" charset="0"/>
              </a:rPr>
              <a:t>Solo  i bambini che presentano già un </a:t>
            </a:r>
            <a:r>
              <a:rPr lang="it-IT" sz="1600" b="1" dirty="0" smtClean="0">
                <a:latin typeface="Verdana" pitchFamily="34" charset="0"/>
                <a:ea typeface="Verdana" pitchFamily="34" charset="0"/>
                <a:cs typeface="Verdana" pitchFamily="34" charset="0"/>
              </a:rPr>
              <a:t>disturbo del linguaggio conclamato o altri disturbi </a:t>
            </a:r>
            <a:r>
              <a:rPr lang="it-IT" sz="1600" dirty="0" smtClean="0">
                <a:latin typeface="Verdana" pitchFamily="34" charset="0"/>
                <a:ea typeface="Verdana" pitchFamily="34" charset="0"/>
                <a:cs typeface="Verdana" pitchFamily="34" charset="0"/>
              </a:rPr>
              <a:t>significativi, che possono o meno avere come evoluzione un DSA, dovranno essere avviati ad un percorso diagnostico e ad eventuale presa in </a:t>
            </a:r>
            <a:r>
              <a:rPr lang="it-IT" sz="1600" b="1" dirty="0" smtClean="0">
                <a:latin typeface="Verdana" pitchFamily="34" charset="0"/>
                <a:ea typeface="Verdana" pitchFamily="34" charset="0"/>
                <a:cs typeface="Verdana" pitchFamily="34" charset="0"/>
              </a:rPr>
              <a:t>carico specialistica prima dell'ingresso nella scuola primaria.</a:t>
            </a:r>
          </a:p>
          <a:p>
            <a:endParaRPr lang="it-IT" b="1" dirty="0">
              <a:latin typeface="Verdana" pitchFamily="34" charset="0"/>
              <a:ea typeface="Verdana" pitchFamily="34" charset="0"/>
              <a:cs typeface="Verdana" pitchFamily="34" charset="0"/>
            </a:endParaRPr>
          </a:p>
        </p:txBody>
      </p:sp>
      <p:sp>
        <p:nvSpPr>
          <p:cNvPr id="3" name="CasellaDiTesto 2"/>
          <p:cNvSpPr txBox="1"/>
          <p:nvPr/>
        </p:nvSpPr>
        <p:spPr>
          <a:xfrm flipH="1">
            <a:off x="0" y="3357562"/>
            <a:ext cx="9144000" cy="1815882"/>
          </a:xfrm>
          <a:prstGeom prst="rect">
            <a:avLst/>
          </a:prstGeom>
          <a:noFill/>
        </p:spPr>
        <p:txBody>
          <a:bodyPr wrap="square" rtlCol="0">
            <a:spAutoFit/>
          </a:bodyPr>
          <a:lstStyle/>
          <a:p>
            <a:r>
              <a:rPr lang="it-IT" sz="1600" dirty="0" smtClean="0">
                <a:latin typeface="Verdana" pitchFamily="34" charset="0"/>
                <a:ea typeface="Verdana" pitchFamily="34" charset="0"/>
                <a:cs typeface="Verdana" pitchFamily="34" charset="0"/>
              </a:rPr>
              <a:t>L'identificazione delle difficoltà di sviluppo può essere attuata attraverso lo strumento </a:t>
            </a:r>
            <a:r>
              <a:rPr lang="it-IT" sz="1600" b="1" dirty="0" smtClean="0">
                <a:latin typeface="Verdana" pitchFamily="34" charset="0"/>
                <a:ea typeface="Verdana" pitchFamily="34" charset="0"/>
                <a:cs typeface="Verdana" pitchFamily="34" charset="0"/>
              </a:rPr>
              <a:t>dell'osservazione sistematica. </a:t>
            </a:r>
          </a:p>
          <a:p>
            <a:r>
              <a:rPr lang="it-IT" sz="1600" b="1" dirty="0" smtClean="0">
                <a:latin typeface="Verdana" pitchFamily="34" charset="0"/>
                <a:ea typeface="Verdana" pitchFamily="34" charset="0"/>
                <a:cs typeface="Verdana" pitchFamily="34" charset="0"/>
              </a:rPr>
              <a:t>In ogni caso, la realizzazione di percorsi </a:t>
            </a:r>
            <a:r>
              <a:rPr lang="it-IT" sz="1600" b="1" dirty="0" err="1" smtClean="0">
                <a:latin typeface="Verdana" pitchFamily="34" charset="0"/>
                <a:ea typeface="Verdana" pitchFamily="34" charset="0"/>
                <a:cs typeface="Verdana" pitchFamily="34" charset="0"/>
              </a:rPr>
              <a:t>formativo-progettuali</a:t>
            </a:r>
            <a:r>
              <a:rPr lang="it-IT" sz="1600" b="1" dirty="0" smtClean="0">
                <a:latin typeface="Verdana" pitchFamily="34" charset="0"/>
                <a:ea typeface="Verdana" pitchFamily="34" charset="0"/>
                <a:cs typeface="Verdana" pitchFamily="34" charset="0"/>
              </a:rPr>
              <a:t> per I'intero gruppo di bambini, </a:t>
            </a:r>
            <a:r>
              <a:rPr lang="it-IT" sz="1600" dirty="0" smtClean="0">
                <a:latin typeface="Verdana" pitchFamily="34" charset="0"/>
                <a:ea typeface="Verdana" pitchFamily="34" charset="0"/>
                <a:cs typeface="Verdana" pitchFamily="34" charset="0"/>
              </a:rPr>
              <a:t>che va </a:t>
            </a:r>
            <a:r>
              <a:rPr lang="it-IT" sz="1600" b="1" dirty="0" smtClean="0">
                <a:latin typeface="Verdana" pitchFamily="34" charset="0"/>
                <a:ea typeface="Verdana" pitchFamily="34" charset="0"/>
                <a:cs typeface="Verdana" pitchFamily="34" charset="0"/>
              </a:rPr>
              <a:t>anteposta alla segnalazione alle famiglie per l'invio ai servizi sanitari, deve comunque costituire </a:t>
            </a:r>
            <a:r>
              <a:rPr lang="it-IT" sz="1600" dirty="0" smtClean="0">
                <a:latin typeface="Verdana" pitchFamily="34" charset="0"/>
                <a:ea typeface="Verdana" pitchFamily="34" charset="0"/>
                <a:cs typeface="Verdana" pitchFamily="34" charset="0"/>
              </a:rPr>
              <a:t>materia di </a:t>
            </a:r>
            <a:r>
              <a:rPr lang="it-IT" sz="1600" b="1" dirty="0" smtClean="0">
                <a:latin typeface="Verdana" pitchFamily="34" charset="0"/>
                <a:ea typeface="Verdana" pitchFamily="34" charset="0"/>
                <a:cs typeface="Verdana" pitchFamily="34" charset="0"/>
              </a:rPr>
              <a:t>dialogo e di scambio educativo con le famiglie stesse, al fine di individuare e di condividere i </a:t>
            </a:r>
            <a:r>
              <a:rPr lang="it-IT" sz="1600" dirty="0" smtClean="0">
                <a:latin typeface="Verdana" pitchFamily="34" charset="0"/>
                <a:ea typeface="Verdana" pitchFamily="34" charset="0"/>
                <a:cs typeface="Verdana" pitchFamily="34" charset="0"/>
              </a:rPr>
              <a:t>percorsi migliori per ciascun singolo bambino.</a:t>
            </a:r>
            <a:endParaRPr lang="it-IT" sz="16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14414" y="357166"/>
            <a:ext cx="6500858"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it-IT" b="1" dirty="0" smtClean="0">
                <a:latin typeface="Verdana" pitchFamily="34" charset="0"/>
                <a:ea typeface="Verdana" pitchFamily="34" charset="0"/>
                <a:cs typeface="Verdana" pitchFamily="34" charset="0"/>
              </a:rPr>
              <a:t>COSA OSSERVO?</a:t>
            </a:r>
            <a:endParaRPr lang="it-IT" b="1" dirty="0">
              <a:latin typeface="Verdana" pitchFamily="34" charset="0"/>
              <a:ea typeface="Verdana" pitchFamily="34" charset="0"/>
              <a:cs typeface="Verdana" pitchFamily="34" charset="0"/>
            </a:endParaRPr>
          </a:p>
        </p:txBody>
      </p:sp>
      <p:sp>
        <p:nvSpPr>
          <p:cNvPr id="3" name="CasellaDiTesto 2"/>
          <p:cNvSpPr txBox="1"/>
          <p:nvPr/>
        </p:nvSpPr>
        <p:spPr>
          <a:xfrm>
            <a:off x="428596" y="928670"/>
            <a:ext cx="7358114" cy="2585323"/>
          </a:xfrm>
          <a:prstGeom prst="rect">
            <a:avLst/>
          </a:prstGeom>
          <a:noFill/>
        </p:spPr>
        <p:txBody>
          <a:bodyPr wrap="square" rtlCol="0">
            <a:spAutoFit/>
          </a:bodyPr>
          <a:lstStyle/>
          <a:p>
            <a:pPr>
              <a:buFont typeface="Arial" pitchFamily="34" charset="0"/>
              <a:buChar char="•"/>
            </a:pPr>
            <a:r>
              <a:rPr lang="it-IT" b="1" dirty="0" smtClean="0"/>
              <a:t>  </a:t>
            </a:r>
            <a:r>
              <a:rPr lang="it-IT" b="1" dirty="0" smtClean="0">
                <a:latin typeface="Verdana" pitchFamily="34" charset="0"/>
                <a:ea typeface="Verdana" pitchFamily="34" charset="0"/>
                <a:cs typeface="Verdana" pitchFamily="34" charset="0"/>
              </a:rPr>
              <a:t>LINGUAGGIO</a:t>
            </a:r>
          </a:p>
          <a:p>
            <a:pPr>
              <a:buFont typeface="Arial" pitchFamily="34" charset="0"/>
              <a:buChar char="•"/>
            </a:pPr>
            <a:r>
              <a:rPr lang="it-IT" b="1" dirty="0" smtClean="0">
                <a:latin typeface="Verdana" pitchFamily="34" charset="0"/>
                <a:ea typeface="Verdana" pitchFamily="34" charset="0"/>
                <a:cs typeface="Verdana" pitchFamily="34" charset="0"/>
              </a:rPr>
              <a:t> </a:t>
            </a:r>
            <a:r>
              <a:rPr lang="it-IT" dirty="0" smtClean="0">
                <a:latin typeface="Verdana" pitchFamily="34" charset="0"/>
                <a:ea typeface="Verdana" pitchFamily="34" charset="0"/>
                <a:cs typeface="Verdana" pitchFamily="34" charset="0"/>
              </a:rPr>
              <a:t> </a:t>
            </a:r>
            <a:r>
              <a:rPr lang="it-IT" b="1" dirty="0" smtClean="0">
                <a:latin typeface="Verdana" pitchFamily="34" charset="0"/>
                <a:ea typeface="Verdana" pitchFamily="34" charset="0"/>
                <a:cs typeface="Verdana" pitchFamily="34" charset="0"/>
              </a:rPr>
              <a:t>CONCETTUALIZZAZIONE SULLA LINGUA SCRITTA</a:t>
            </a:r>
          </a:p>
          <a:p>
            <a:pPr>
              <a:buFont typeface="Arial" pitchFamily="34" charset="0"/>
              <a:buChar char="•"/>
            </a:pPr>
            <a:r>
              <a:rPr lang="it-IT" dirty="0" smtClean="0">
                <a:latin typeface="Verdana" pitchFamily="34" charset="0"/>
                <a:ea typeface="Verdana" pitchFamily="34" charset="0"/>
                <a:cs typeface="Verdana" pitchFamily="34" charset="0"/>
              </a:rPr>
              <a:t>  </a:t>
            </a:r>
            <a:r>
              <a:rPr lang="it-IT" b="1" dirty="0" smtClean="0">
                <a:latin typeface="Verdana" pitchFamily="34" charset="0"/>
                <a:ea typeface="Verdana" pitchFamily="34" charset="0"/>
                <a:cs typeface="Verdana" pitchFamily="34" charset="0"/>
              </a:rPr>
              <a:t>SCHEMI CONCETTUALI SULLA LETTURA</a:t>
            </a:r>
          </a:p>
          <a:p>
            <a:pPr>
              <a:buFont typeface="Arial" pitchFamily="34" charset="0"/>
              <a:buChar char="•"/>
            </a:pPr>
            <a:r>
              <a:rPr lang="it-IT" dirty="0" smtClean="0">
                <a:latin typeface="Verdana" pitchFamily="34" charset="0"/>
                <a:ea typeface="Verdana" pitchFamily="34" charset="0"/>
                <a:cs typeface="Verdana" pitchFamily="34" charset="0"/>
              </a:rPr>
              <a:t>  </a:t>
            </a:r>
            <a:r>
              <a:rPr lang="it-IT" b="1" dirty="0" smtClean="0">
                <a:latin typeface="Verdana" pitchFamily="34" charset="0"/>
                <a:ea typeface="Verdana" pitchFamily="34" charset="0"/>
                <a:cs typeface="Verdana" pitchFamily="34" charset="0"/>
              </a:rPr>
              <a:t>CONSAPEVOLEZZA METAFONOLOGICA</a:t>
            </a:r>
          </a:p>
          <a:p>
            <a:pPr>
              <a:buFont typeface="Arial" pitchFamily="34" charset="0"/>
              <a:buChar char="•"/>
            </a:pPr>
            <a:r>
              <a:rPr lang="it-IT" b="1" dirty="0" smtClean="0">
                <a:latin typeface="Verdana" pitchFamily="34" charset="0"/>
                <a:ea typeface="Verdana" pitchFamily="34" charset="0"/>
                <a:cs typeface="Verdana" pitchFamily="34" charset="0"/>
              </a:rPr>
              <a:t> LE COMPETENZE NUMERICHE PREVERBALI</a:t>
            </a:r>
          </a:p>
          <a:p>
            <a:r>
              <a:rPr lang="it-IT" b="1" dirty="0" smtClean="0">
                <a:latin typeface="Verdana" pitchFamily="34" charset="0"/>
                <a:ea typeface="Verdana" pitchFamily="34" charset="0"/>
                <a:cs typeface="Verdana" pitchFamily="34" charset="0"/>
              </a:rPr>
              <a:t> ( discriminare piccole quantità; acuità numerica; processo di stima)</a:t>
            </a:r>
          </a:p>
          <a:p>
            <a:pPr>
              <a:buFont typeface="Arial" pitchFamily="34" charset="0"/>
              <a:buChar char="•"/>
            </a:pPr>
            <a:r>
              <a:rPr lang="it-IT" dirty="0" smtClean="0">
                <a:latin typeface="Verdana" pitchFamily="34" charset="0"/>
                <a:ea typeface="Verdana" pitchFamily="34" charset="0"/>
                <a:cs typeface="Verdana" pitchFamily="34" charset="0"/>
              </a:rPr>
              <a:t>  </a:t>
            </a:r>
            <a:r>
              <a:rPr lang="it-IT" b="1" dirty="0" smtClean="0">
                <a:latin typeface="Verdana" pitchFamily="34" charset="0"/>
                <a:ea typeface="Verdana" pitchFamily="34" charset="0"/>
                <a:cs typeface="Verdana" pitchFamily="34" charset="0"/>
              </a:rPr>
              <a:t>LE COMPETENZE NUMERICHE VERBALI ( associare le etichette alle quantità).</a:t>
            </a:r>
            <a:endParaRPr lang="it-IT" dirty="0">
              <a:latin typeface="Verdana" pitchFamily="34" charset="0"/>
              <a:ea typeface="Verdana" pitchFamily="34" charset="0"/>
              <a:cs typeface="Verdana" pitchFamily="34" charset="0"/>
            </a:endParaRPr>
          </a:p>
        </p:txBody>
      </p:sp>
      <p:pic>
        <p:nvPicPr>
          <p:cNvPr id="2050" name="Picture 2" descr="Risultati immagini per scuola infanzia"/>
          <p:cNvPicPr>
            <a:picLocks noChangeAspect="1" noChangeArrowheads="1"/>
          </p:cNvPicPr>
          <p:nvPr/>
        </p:nvPicPr>
        <p:blipFill>
          <a:blip r:embed="rId3"/>
          <a:srcRect/>
          <a:stretch>
            <a:fillRect/>
          </a:stretch>
        </p:blipFill>
        <p:spPr bwMode="auto">
          <a:xfrm>
            <a:off x="428596" y="3429000"/>
            <a:ext cx="8143932" cy="3429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a:srcRect/>
          <a:stretch>
            <a:fillRect/>
          </a:stretch>
        </p:blipFill>
        <p:spPr bwMode="auto">
          <a:xfrm>
            <a:off x="1214414" y="857232"/>
            <a:ext cx="6286544" cy="464346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uperman"/>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Image result for superman in difficulty"/>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fontScale="90000"/>
          </a:bodyPr>
          <a:lstStyle/>
          <a:p>
            <a:r>
              <a:rPr lang="it-IT" dirty="0" smtClean="0"/>
              <a:t>QUANDO UN BISOGNO EDUCATIVO DIVENTA SPECIALE?</a:t>
            </a:r>
            <a:endParaRPr lang="it-IT" dirty="0"/>
          </a:p>
        </p:txBody>
      </p:sp>
      <p:pic>
        <p:nvPicPr>
          <p:cNvPr id="46082" name="Picture 2"/>
          <p:cNvPicPr>
            <a:picLocks noGrp="1" noChangeAspect="1" noChangeArrowheads="1"/>
          </p:cNvPicPr>
          <p:nvPr>
            <p:ph idx="1"/>
          </p:nvPr>
        </p:nvPicPr>
        <p:blipFill>
          <a:blip r:embed="rId2"/>
          <a:stretch>
            <a:fillRect/>
          </a:stretch>
        </p:blipFill>
        <p:spPr bwMode="auto">
          <a:xfrm>
            <a:off x="1557337" y="1825625"/>
            <a:ext cx="6029325" cy="4524375"/>
          </a:xfrm>
          <a:prstGeom prst="rect">
            <a:avLst/>
          </a:prstGeom>
          <a:noFill/>
          <a:ln w="9525">
            <a:noFill/>
            <a:miter lim="800000"/>
            <a:headEnd/>
            <a:tailEnd/>
          </a:ln>
          <a:effectLst/>
        </p:spPr>
      </p:pic>
      <p:pic>
        <p:nvPicPr>
          <p:cNvPr id="46083" name="Picture 3"/>
          <p:cNvPicPr>
            <a:picLocks noChangeAspect="1" noChangeArrowheads="1"/>
          </p:cNvPicPr>
          <p:nvPr/>
        </p:nvPicPr>
        <p:blipFill>
          <a:blip r:embed="rId3"/>
          <a:srcRect/>
          <a:stretch>
            <a:fillRect/>
          </a:stretch>
        </p:blipFill>
        <p:spPr bwMode="auto">
          <a:xfrm>
            <a:off x="500035" y="2302443"/>
            <a:ext cx="3643337" cy="39236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00034" y="785794"/>
            <a:ext cx="8072494" cy="350046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sz="4000" b="1" dirty="0" smtClean="0">
                <a:solidFill>
                  <a:srgbClr val="FF0000"/>
                </a:solidFill>
              </a:rPr>
              <a:t>EMERGONO LE PRIME DIFFICOLTA’</a:t>
            </a:r>
          </a:p>
          <a:p>
            <a:pPr algn="ctr"/>
            <a:endParaRPr lang="it-IT" sz="4000" b="1" dirty="0">
              <a:solidFill>
                <a:srgbClr val="FF0000"/>
              </a:solidFill>
            </a:endParaRPr>
          </a:p>
          <a:p>
            <a:pPr algn="ctr"/>
            <a:r>
              <a:rPr lang="it-IT" sz="4000" b="1" dirty="0" smtClean="0">
                <a:solidFill>
                  <a:srgbClr val="FF0000"/>
                </a:solidFill>
              </a:rPr>
              <a:t>QUANDO?</a:t>
            </a:r>
            <a:endParaRPr lang="it-IT" sz="4000" b="1"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PRIME Difficoltà</a:t>
            </a:r>
            <a:endParaRPr lang="it-IT" dirty="0"/>
          </a:p>
        </p:txBody>
      </p:sp>
      <p:pic>
        <p:nvPicPr>
          <p:cNvPr id="5122" name="Picture 2" descr="Risultati immagini per prime difficoltÃ  apprendimento"/>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543153" y="3923280"/>
            <a:ext cx="3729017" cy="2668807"/>
          </a:xfrm>
          <a:prstGeom prst="rect">
            <a:avLst/>
          </a:prstGeom>
          <a:noFill/>
          <a:extLst>
            <a:ext uri="{909E8E84-426E-40DD-AFC4-6F175D3DCCD1}">
              <a14:hiddenFill xmlns="" xmlns:a14="http://schemas.microsoft.com/office/drawing/2010/main">
                <a:solidFill>
                  <a:srgbClr val="FFFFFF"/>
                </a:solidFill>
              </a14:hiddenFill>
            </a:ext>
          </a:extLst>
        </p:spPr>
      </p:pic>
      <p:pic>
        <p:nvPicPr>
          <p:cNvPr id="5124" name="Picture 4" descr="Immagine correlata"/>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38759" y="1128452"/>
            <a:ext cx="3542416" cy="3151275"/>
          </a:xfrm>
          <a:prstGeom prst="rect">
            <a:avLst/>
          </a:prstGeom>
          <a:noFill/>
          <a:extLst>
            <a:ext uri="{909E8E84-426E-40DD-AFC4-6F175D3DCCD1}">
              <a14:hiddenFill xmlns="" xmlns:a14="http://schemas.microsoft.com/office/drawing/2010/main">
                <a:solidFill>
                  <a:srgbClr val="FFFFFF"/>
                </a:solidFill>
              </a14:hiddenFill>
            </a:ext>
          </a:extLst>
        </p:spPr>
      </p:pic>
      <p:pic>
        <p:nvPicPr>
          <p:cNvPr id="5126" name="Picture 6" descr="Risultati immagini per prime difficoltÃ  apprendimento"/>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543153" y="1327763"/>
            <a:ext cx="3742369" cy="2473528"/>
          </a:xfrm>
          <a:prstGeom prst="rect">
            <a:avLst/>
          </a:prstGeom>
          <a:noFill/>
          <a:extLst>
            <a:ext uri="{909E8E84-426E-40DD-AFC4-6F175D3DCCD1}">
              <a14:hiddenFill xmlns="" xmlns:a14="http://schemas.microsoft.com/office/drawing/2010/main">
                <a:solidFill>
                  <a:srgbClr val="FFFFFF"/>
                </a:solidFill>
              </a14:hiddenFill>
            </a:ext>
          </a:extLst>
        </p:spPr>
      </p:pic>
      <p:pic>
        <p:nvPicPr>
          <p:cNvPr id="5130" name="Picture 10" descr="Immagine correlata"/>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145717" y="4451683"/>
            <a:ext cx="3128498" cy="23246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025312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difficoltà reattive</a:t>
            </a:r>
            <a:endParaRPr lang="it-IT" dirty="0"/>
          </a:p>
        </p:txBody>
      </p:sp>
      <p:pic>
        <p:nvPicPr>
          <p:cNvPr id="16386" name="Picture 2" descr="Risultati immagini per bassa AUTOSTIMA"/>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172693" y="1612891"/>
            <a:ext cx="3049623" cy="257157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sellaDiTesto 3"/>
          <p:cNvSpPr txBox="1"/>
          <p:nvPr/>
        </p:nvSpPr>
        <p:spPr>
          <a:xfrm>
            <a:off x="1881370" y="1250490"/>
            <a:ext cx="1768433" cy="369332"/>
          </a:xfrm>
          <a:prstGeom prst="rect">
            <a:avLst/>
          </a:prstGeom>
          <a:noFill/>
        </p:spPr>
        <p:txBody>
          <a:bodyPr wrap="none" rtlCol="0">
            <a:spAutoFit/>
          </a:bodyPr>
          <a:lstStyle/>
          <a:p>
            <a:r>
              <a:rPr lang="it-IT" b="1" dirty="0" smtClean="0"/>
              <a:t>Bassa Autostima</a:t>
            </a:r>
            <a:endParaRPr lang="it-IT" b="1" dirty="0"/>
          </a:p>
        </p:txBody>
      </p:sp>
      <p:pic>
        <p:nvPicPr>
          <p:cNvPr id="16388" name="Picture 4" descr="Risultati immagini per difficoltÃ  comportamentali"/>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602214" y="1380482"/>
            <a:ext cx="1943100" cy="1762126"/>
          </a:xfrm>
          <a:prstGeom prst="rect">
            <a:avLst/>
          </a:prstGeom>
          <a:noFill/>
          <a:extLst>
            <a:ext uri="{909E8E84-426E-40DD-AFC4-6F175D3DCCD1}">
              <a14:hiddenFill xmlns="" xmlns:a14="http://schemas.microsoft.com/office/drawing/2010/main">
                <a:solidFill>
                  <a:srgbClr val="FFFFFF"/>
                </a:solidFill>
              </a14:hiddenFill>
            </a:ext>
          </a:extLst>
        </p:spPr>
      </p:pic>
      <p:pic>
        <p:nvPicPr>
          <p:cNvPr id="16390" name="Picture 6" descr="Risultati immagini per difficoltÃ  emotive"/>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207014" y="3681461"/>
            <a:ext cx="3234604" cy="2887133"/>
          </a:xfrm>
          <a:prstGeom prst="rect">
            <a:avLst/>
          </a:prstGeom>
          <a:noFill/>
          <a:extLst>
            <a:ext uri="{909E8E84-426E-40DD-AFC4-6F175D3DCCD1}">
              <a14:hiddenFill xmlns="" xmlns:a14="http://schemas.microsoft.com/office/drawing/2010/main">
                <a:solidFill>
                  <a:srgbClr val="FFFFFF"/>
                </a:solidFill>
              </a14:hiddenFill>
            </a:ext>
          </a:extLst>
        </p:spPr>
      </p:pic>
      <p:pic>
        <p:nvPicPr>
          <p:cNvPr id="16392" name="Picture 8" descr="Risultati immagini per bimbo oppositivo"/>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357246" y="4328648"/>
            <a:ext cx="2000250" cy="17145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CasellaDiTesto 4"/>
          <p:cNvSpPr txBox="1"/>
          <p:nvPr/>
        </p:nvSpPr>
        <p:spPr>
          <a:xfrm>
            <a:off x="1516804" y="6181680"/>
            <a:ext cx="2217723" cy="369332"/>
          </a:xfrm>
          <a:prstGeom prst="rect">
            <a:avLst/>
          </a:prstGeom>
          <a:noFill/>
        </p:spPr>
        <p:txBody>
          <a:bodyPr wrap="none" rtlCol="0">
            <a:spAutoFit/>
          </a:bodyPr>
          <a:lstStyle/>
          <a:p>
            <a:r>
              <a:rPr lang="it-IT" dirty="0" smtClean="0"/>
              <a:t>Reazioni provocatorie</a:t>
            </a:r>
            <a:endParaRPr lang="it-IT" dirty="0"/>
          </a:p>
        </p:txBody>
      </p:sp>
      <p:sp>
        <p:nvSpPr>
          <p:cNvPr id="6" name="CasellaDiTesto 5"/>
          <p:cNvSpPr txBox="1"/>
          <p:nvPr/>
        </p:nvSpPr>
        <p:spPr>
          <a:xfrm>
            <a:off x="6118591" y="3312128"/>
            <a:ext cx="1233479" cy="369332"/>
          </a:xfrm>
          <a:prstGeom prst="rect">
            <a:avLst/>
          </a:prstGeom>
          <a:noFill/>
        </p:spPr>
        <p:txBody>
          <a:bodyPr wrap="none" rtlCol="0">
            <a:spAutoFit/>
          </a:bodyPr>
          <a:lstStyle/>
          <a:p>
            <a:r>
              <a:rPr lang="it-IT" dirty="0"/>
              <a:t>I</a:t>
            </a:r>
            <a:r>
              <a:rPr lang="it-IT" dirty="0" smtClean="0"/>
              <a:t>solamento</a:t>
            </a:r>
            <a:endParaRPr lang="it-IT" dirty="0"/>
          </a:p>
        </p:txBody>
      </p:sp>
      <p:sp>
        <p:nvSpPr>
          <p:cNvPr id="7" name="CasellaDiTesto 6"/>
          <p:cNvSpPr txBox="1"/>
          <p:nvPr/>
        </p:nvSpPr>
        <p:spPr>
          <a:xfrm>
            <a:off x="6163195" y="990904"/>
            <a:ext cx="2358851" cy="369332"/>
          </a:xfrm>
          <a:prstGeom prst="rect">
            <a:avLst/>
          </a:prstGeom>
          <a:noFill/>
        </p:spPr>
        <p:txBody>
          <a:bodyPr wrap="none" rtlCol="0">
            <a:spAutoFit/>
          </a:bodyPr>
          <a:lstStyle/>
          <a:p>
            <a:r>
              <a:rPr lang="it-IT" dirty="0" smtClean="0"/>
              <a:t>Senso di inadeguatezza</a:t>
            </a:r>
            <a:endParaRPr lang="it-IT" dirty="0"/>
          </a:p>
        </p:txBody>
      </p:sp>
      <p:sp>
        <p:nvSpPr>
          <p:cNvPr id="8" name="CasellaDiTesto 7"/>
          <p:cNvSpPr txBox="1"/>
          <p:nvPr/>
        </p:nvSpPr>
        <p:spPr>
          <a:xfrm>
            <a:off x="4355091" y="2684810"/>
            <a:ext cx="1274323" cy="646331"/>
          </a:xfrm>
          <a:prstGeom prst="rect">
            <a:avLst/>
          </a:prstGeom>
          <a:noFill/>
        </p:spPr>
        <p:txBody>
          <a:bodyPr wrap="none" rtlCol="0">
            <a:spAutoFit/>
          </a:bodyPr>
          <a:lstStyle/>
          <a:p>
            <a:r>
              <a:rPr lang="it-IT" dirty="0" smtClean="0"/>
              <a:t>Ansia da</a:t>
            </a:r>
          </a:p>
          <a:p>
            <a:r>
              <a:rPr lang="it-IT" dirty="0" smtClean="0"/>
              <a:t>prestazione</a:t>
            </a:r>
            <a:endParaRPr lang="it-IT" dirty="0"/>
          </a:p>
        </p:txBody>
      </p:sp>
      <p:sp>
        <p:nvSpPr>
          <p:cNvPr id="9" name="CasellaDiTesto 8"/>
          <p:cNvSpPr txBox="1"/>
          <p:nvPr/>
        </p:nvSpPr>
        <p:spPr>
          <a:xfrm>
            <a:off x="3876634" y="4465008"/>
            <a:ext cx="1002262" cy="369332"/>
          </a:xfrm>
          <a:prstGeom prst="rect">
            <a:avLst/>
          </a:prstGeom>
          <a:noFill/>
        </p:spPr>
        <p:txBody>
          <a:bodyPr wrap="none" rtlCol="0">
            <a:spAutoFit/>
          </a:bodyPr>
          <a:lstStyle/>
          <a:p>
            <a:r>
              <a:rPr lang="it-IT" dirty="0" smtClean="0"/>
              <a:t>Chiusura</a:t>
            </a:r>
            <a:endParaRPr lang="it-IT" dirty="0"/>
          </a:p>
        </p:txBody>
      </p:sp>
      <p:pic>
        <p:nvPicPr>
          <p:cNvPr id="16394" name="Picture 10" descr="Immagine correlata"/>
          <p:cNvPicPr>
            <a:picLocks noChangeAspect="1" noChangeArrowheads="1" noCrop="1"/>
          </p:cNvPicPr>
          <p:nvPr/>
        </p:nvPicPr>
        <p:blipFill>
          <a:blip r:embed="rId6">
            <a:extLst>
              <a:ext uri="{28A0092B-C50C-407E-A947-70E740481C1C}">
                <a14:useLocalDpi xmlns="" xmlns:a14="http://schemas.microsoft.com/office/drawing/2010/main" val="0"/>
              </a:ext>
            </a:extLst>
          </a:blip>
          <a:srcRect/>
          <a:stretch>
            <a:fillRect/>
          </a:stretch>
        </p:blipFill>
        <p:spPr bwMode="auto">
          <a:xfrm>
            <a:off x="3585243" y="4834341"/>
            <a:ext cx="1394024" cy="1858699"/>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CasellaDiTesto 9"/>
          <p:cNvSpPr txBox="1"/>
          <p:nvPr/>
        </p:nvSpPr>
        <p:spPr>
          <a:xfrm>
            <a:off x="4478482" y="1619822"/>
            <a:ext cx="772969" cy="369332"/>
          </a:xfrm>
          <a:prstGeom prst="rect">
            <a:avLst/>
          </a:prstGeom>
          <a:noFill/>
        </p:spPr>
        <p:txBody>
          <a:bodyPr wrap="none" rtlCol="0">
            <a:spAutoFit/>
          </a:bodyPr>
          <a:lstStyle/>
          <a:p>
            <a:r>
              <a:rPr lang="it-IT" dirty="0" smtClean="0"/>
              <a:t>BUGIE</a:t>
            </a:r>
            <a:endParaRPr lang="it-IT" dirty="0"/>
          </a:p>
        </p:txBody>
      </p:sp>
    </p:spTree>
    <p:extLst>
      <p:ext uri="{BB962C8B-B14F-4D97-AF65-F5344CB8AC3E}">
        <p14:creationId xmlns="" xmlns:p14="http://schemas.microsoft.com/office/powerpoint/2010/main" val="22106800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REAZIONI ALLE Difficoltà</a:t>
            </a:r>
            <a:endParaRPr lang="it-IT" dirty="0"/>
          </a:p>
        </p:txBody>
      </p:sp>
      <p:sp>
        <p:nvSpPr>
          <p:cNvPr id="3" name="Segnaposto contenuto 2"/>
          <p:cNvSpPr>
            <a:spLocks noGrp="1"/>
          </p:cNvSpPr>
          <p:nvPr>
            <p:ph idx="1"/>
          </p:nvPr>
        </p:nvSpPr>
        <p:spPr/>
        <p:txBody>
          <a:bodyPr/>
          <a:lstStyle/>
          <a:p>
            <a:pPr marL="0" indent="0">
              <a:buNone/>
            </a:pPr>
            <a:r>
              <a:rPr lang="it-IT" sz="2400" dirty="0" smtClean="0">
                <a:solidFill>
                  <a:schemeClr val="tx2">
                    <a:lumMod val="50000"/>
                    <a:lumOff val="50000"/>
                  </a:schemeClr>
                </a:solidFill>
                <a:effectLst>
                  <a:outerShdw blurRad="38100" dist="38100" dir="2700000" algn="tl">
                    <a:srgbClr val="000000">
                      <a:alpha val="43137"/>
                    </a:srgbClr>
                  </a:outerShdw>
                </a:effectLst>
              </a:rPr>
              <a:t>RABBIA</a:t>
            </a:r>
          </a:p>
          <a:p>
            <a:pPr marL="0" indent="0">
              <a:buNone/>
            </a:pPr>
            <a:r>
              <a:rPr lang="it-IT" sz="2400" dirty="0" smtClean="0">
                <a:solidFill>
                  <a:schemeClr val="tx2">
                    <a:lumMod val="50000"/>
                    <a:lumOff val="50000"/>
                  </a:schemeClr>
                </a:solidFill>
                <a:effectLst>
                  <a:outerShdw blurRad="38100" dist="38100" dir="2700000" algn="tl">
                    <a:srgbClr val="000000">
                      <a:alpha val="43137"/>
                    </a:srgbClr>
                  </a:outerShdw>
                </a:effectLst>
              </a:rPr>
              <a:t>IPERPROTEZIONE</a:t>
            </a:r>
          </a:p>
          <a:p>
            <a:pPr marL="0" indent="0">
              <a:buNone/>
            </a:pPr>
            <a:endParaRPr lang="it-IT" sz="2400" dirty="0" smtClean="0">
              <a:solidFill>
                <a:schemeClr val="tx2">
                  <a:lumMod val="50000"/>
                  <a:lumOff val="50000"/>
                </a:schemeClr>
              </a:solidFill>
              <a:effectLst>
                <a:outerShdw blurRad="38100" dist="38100" dir="2700000" algn="tl">
                  <a:srgbClr val="000000">
                    <a:alpha val="43137"/>
                  </a:srgbClr>
                </a:outerShdw>
              </a:effectLst>
            </a:endParaRPr>
          </a:p>
          <a:p>
            <a:pPr marL="0" indent="0">
              <a:buNone/>
            </a:pPr>
            <a:r>
              <a:rPr lang="it-IT" sz="2400" dirty="0">
                <a:solidFill>
                  <a:schemeClr val="tx2">
                    <a:lumMod val="50000"/>
                    <a:lumOff val="50000"/>
                  </a:schemeClr>
                </a:solidFill>
                <a:effectLst>
                  <a:outerShdw blurRad="38100" dist="38100" dir="2700000" algn="tl">
                    <a:srgbClr val="000000">
                      <a:alpha val="43137"/>
                    </a:srgbClr>
                  </a:outerShdw>
                </a:effectLst>
              </a:rPr>
              <a:t>	</a:t>
            </a:r>
            <a:r>
              <a:rPr lang="it-IT" sz="2400" dirty="0" smtClean="0">
                <a:solidFill>
                  <a:schemeClr val="tx2">
                    <a:lumMod val="50000"/>
                    <a:lumOff val="50000"/>
                  </a:schemeClr>
                </a:solidFill>
                <a:effectLst>
                  <a:outerShdw blurRad="38100" dist="38100" dir="2700000" algn="tl">
                    <a:srgbClr val="000000">
                      <a:alpha val="43137"/>
                    </a:srgbClr>
                  </a:outerShdw>
                </a:effectLst>
              </a:rPr>
              <a:t>		SOSTITUZIONE</a:t>
            </a:r>
          </a:p>
          <a:p>
            <a:pPr marL="0" indent="0">
              <a:buNone/>
            </a:pPr>
            <a:r>
              <a:rPr lang="it-IT" sz="2400" dirty="0">
                <a:solidFill>
                  <a:schemeClr val="tx2">
                    <a:lumMod val="50000"/>
                    <a:lumOff val="50000"/>
                  </a:schemeClr>
                </a:solidFill>
                <a:effectLst>
                  <a:outerShdw blurRad="38100" dist="38100" dir="2700000" algn="tl">
                    <a:srgbClr val="000000">
                      <a:alpha val="43137"/>
                    </a:srgbClr>
                  </a:outerShdw>
                </a:effectLst>
              </a:rPr>
              <a:t>	</a:t>
            </a:r>
            <a:r>
              <a:rPr lang="it-IT" sz="2400" dirty="0" smtClean="0">
                <a:solidFill>
                  <a:schemeClr val="tx2">
                    <a:lumMod val="50000"/>
                    <a:lumOff val="50000"/>
                  </a:schemeClr>
                </a:solidFill>
                <a:effectLst>
                  <a:outerShdw blurRad="38100" dist="38100" dir="2700000" algn="tl">
                    <a:srgbClr val="000000">
                      <a:alpha val="43137"/>
                    </a:srgbClr>
                  </a:outerShdw>
                </a:effectLst>
              </a:rPr>
              <a:t>		RASSEGNAZIONE</a:t>
            </a:r>
          </a:p>
          <a:p>
            <a:pPr marL="0" indent="0">
              <a:buNone/>
            </a:pPr>
            <a:r>
              <a:rPr lang="it-IT" sz="2400" dirty="0" smtClean="0">
                <a:solidFill>
                  <a:schemeClr val="tx2">
                    <a:lumMod val="50000"/>
                    <a:lumOff val="50000"/>
                  </a:schemeClr>
                </a:solidFill>
                <a:effectLst>
                  <a:outerShdw blurRad="38100" dist="38100" dir="2700000" algn="tl">
                    <a:srgbClr val="000000">
                      <a:alpha val="43137"/>
                    </a:srgbClr>
                  </a:outerShdw>
                </a:effectLst>
              </a:rPr>
              <a:t>			RIMANDO DI RESPONSABILITA’</a:t>
            </a:r>
          </a:p>
          <a:p>
            <a:pPr marL="0" indent="0">
              <a:buNone/>
            </a:pPr>
            <a:r>
              <a:rPr lang="it-IT" sz="2400" dirty="0">
                <a:solidFill>
                  <a:schemeClr val="tx2">
                    <a:lumMod val="50000"/>
                    <a:lumOff val="50000"/>
                  </a:schemeClr>
                </a:solidFill>
                <a:effectLst>
                  <a:outerShdw blurRad="38100" dist="38100" dir="2700000" algn="tl">
                    <a:srgbClr val="000000">
                      <a:alpha val="43137"/>
                    </a:srgbClr>
                  </a:outerShdw>
                </a:effectLst>
              </a:rPr>
              <a:t>	</a:t>
            </a:r>
            <a:r>
              <a:rPr lang="it-IT" sz="2400" dirty="0" smtClean="0">
                <a:solidFill>
                  <a:schemeClr val="tx2">
                    <a:lumMod val="50000"/>
                    <a:lumOff val="50000"/>
                  </a:schemeClr>
                </a:solidFill>
                <a:effectLst>
                  <a:outerShdw blurRad="38100" dist="38100" dir="2700000" algn="tl">
                    <a:srgbClr val="000000">
                      <a:alpha val="43137"/>
                    </a:srgbClr>
                  </a:outerShdw>
                </a:effectLst>
              </a:rPr>
              <a:t>		SENSO DI IMPOTENZA</a:t>
            </a:r>
          </a:p>
          <a:p>
            <a:endParaRPr lang="it-IT" dirty="0" smtClean="0"/>
          </a:p>
          <a:p>
            <a:endParaRPr lang="it-IT" dirty="0"/>
          </a:p>
        </p:txBody>
      </p:sp>
      <p:pic>
        <p:nvPicPr>
          <p:cNvPr id="3074" name="Picture 2" descr="Risultati immagini per studia"/>
          <p:cNvPicPr>
            <a:picLocks noChangeAspect="1" noChangeArrowheads="1"/>
          </p:cNvPicPr>
          <p:nvPr/>
        </p:nvPicPr>
        <p:blipFill rotWithShape="1">
          <a:blip r:embed="rId2">
            <a:extLst>
              <a:ext uri="{28A0092B-C50C-407E-A947-70E740481C1C}">
                <a14:useLocalDpi xmlns="" xmlns:a14="http://schemas.microsoft.com/office/drawing/2010/main" val="0"/>
              </a:ext>
            </a:extLst>
          </a:blip>
          <a:srcRect b="16699"/>
          <a:stretch/>
        </p:blipFill>
        <p:spPr bwMode="auto">
          <a:xfrm>
            <a:off x="2907290" y="1610895"/>
            <a:ext cx="3059550" cy="196810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3076" name="Picture 4" descr="Risultati immagini per figlio in campana di vetro"/>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5281" t="28467" r="26121"/>
          <a:stretch/>
        </p:blipFill>
        <p:spPr bwMode="auto">
          <a:xfrm>
            <a:off x="965089" y="3270056"/>
            <a:ext cx="1915871" cy="3118385"/>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3078" name="Picture 6" descr="Immagine correlat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63971" y="1102817"/>
            <a:ext cx="2078183" cy="186343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3080" name="Picture 8" descr="Risultati immagini per genitore che fa i compiti"/>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325604" y="3015041"/>
            <a:ext cx="2430282" cy="2141686"/>
          </a:xfrm>
          <a:prstGeom prst="rect">
            <a:avLst/>
          </a:prstGeom>
          <a:noFill/>
          <a:extLst>
            <a:ext uri="{909E8E84-426E-40DD-AFC4-6F175D3DCCD1}">
              <a14:hiddenFill xmlns="" xmlns:a14="http://schemas.microsoft.com/office/drawing/2010/main">
                <a:solidFill>
                  <a:srgbClr val="FFFFFF"/>
                </a:solidFill>
              </a14:hiddenFill>
            </a:ext>
          </a:extLst>
        </p:spPr>
      </p:pic>
      <p:pic>
        <p:nvPicPr>
          <p:cNvPr id="3082" name="Picture 10" descr="Risultati immagini per genitore che fa i compiti"/>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1188924" y="-4331689"/>
            <a:ext cx="4309604" cy="3332760"/>
          </a:xfrm>
          <a:prstGeom prst="rect">
            <a:avLst/>
          </a:prstGeom>
          <a:noFill/>
          <a:extLst>
            <a:ext uri="{909E8E84-426E-40DD-AFC4-6F175D3DCCD1}">
              <a14:hiddenFill xmlns="" xmlns:a14="http://schemas.microsoft.com/office/drawing/2010/main">
                <a:solidFill>
                  <a:srgbClr val="FFFFFF"/>
                </a:solidFill>
              </a14:hiddenFill>
            </a:ext>
          </a:extLst>
        </p:spPr>
      </p:pic>
      <p:pic>
        <p:nvPicPr>
          <p:cNvPr id="3084" name="Picture 12" descr="Risultati immagini per genitore che fa i compiti"/>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493313" y="5156727"/>
            <a:ext cx="2047433" cy="15833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580492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s://1.bp.blogspot.com/-Hq1303a-0eM/WGYfuIsWjbI/AAAAAAAADHM/vsuw-Xux5gIUDKQ8SrYUbYA7yJmGeIYWwCLcB/s1600/studio.jpg"/>
          <p:cNvPicPr>
            <a:picLocks noChangeAspect="1" noChangeArrowheads="1"/>
          </p:cNvPicPr>
          <p:nvPr/>
        </p:nvPicPr>
        <p:blipFill>
          <a:blip r:embed="rId2" cstate="print"/>
          <a:srcRect/>
          <a:stretch>
            <a:fillRect/>
          </a:stretch>
        </p:blipFill>
        <p:spPr bwMode="auto">
          <a:xfrm>
            <a:off x="0" y="357166"/>
            <a:ext cx="3428992" cy="2857520"/>
          </a:xfrm>
          <a:prstGeom prst="rect">
            <a:avLst/>
          </a:prstGeom>
          <a:noFill/>
        </p:spPr>
      </p:pic>
      <p:pic>
        <p:nvPicPr>
          <p:cNvPr id="84996" name="Picture 4" descr="Risultati immagini per alunno in difficoltÃ "/>
          <p:cNvPicPr>
            <a:picLocks noChangeAspect="1" noChangeArrowheads="1"/>
          </p:cNvPicPr>
          <p:nvPr/>
        </p:nvPicPr>
        <p:blipFill>
          <a:blip r:embed="rId3"/>
          <a:srcRect/>
          <a:stretch>
            <a:fillRect/>
          </a:stretch>
        </p:blipFill>
        <p:spPr bwMode="auto">
          <a:xfrm>
            <a:off x="4571968" y="3571876"/>
            <a:ext cx="4572032" cy="3071834"/>
          </a:xfrm>
          <a:prstGeom prst="rect">
            <a:avLst/>
          </a:prstGeom>
          <a:noFill/>
        </p:spPr>
      </p:pic>
      <p:sp>
        <p:nvSpPr>
          <p:cNvPr id="4" name="Rettangolo 3"/>
          <p:cNvSpPr/>
          <p:nvPr/>
        </p:nvSpPr>
        <p:spPr>
          <a:xfrm>
            <a:off x="3857620" y="0"/>
            <a:ext cx="5072098" cy="3357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Non riesce a stare attento</a:t>
            </a:r>
          </a:p>
          <a:p>
            <a:pPr algn="ctr"/>
            <a:r>
              <a:rPr lang="it-IT" dirty="0" smtClean="0"/>
              <a:t>Non riesce a copiare alla lavagna</a:t>
            </a:r>
          </a:p>
          <a:p>
            <a:pPr algn="ctr"/>
            <a:r>
              <a:rPr lang="it-IT" dirty="0" smtClean="0"/>
              <a:t>Non sa leggere come i suoi compagni</a:t>
            </a:r>
          </a:p>
          <a:p>
            <a:pPr algn="ctr"/>
            <a:r>
              <a:rPr lang="it-IT" dirty="0" smtClean="0"/>
              <a:t>Non vuole andare a scuola</a:t>
            </a:r>
          </a:p>
          <a:p>
            <a:pPr algn="ctr"/>
            <a:r>
              <a:rPr lang="it-IT" dirty="0" smtClean="0"/>
              <a:t>Gli viene spesso mal di testa</a:t>
            </a:r>
          </a:p>
          <a:p>
            <a:pPr algn="ctr"/>
            <a:r>
              <a:rPr lang="it-IT" dirty="0" smtClean="0"/>
              <a:t>Va spesso in bagno</a:t>
            </a:r>
          </a:p>
          <a:p>
            <a:pPr algn="ctr"/>
            <a:r>
              <a:rPr lang="it-IT" smtClean="0"/>
              <a:t>Non riesce </a:t>
            </a:r>
            <a:r>
              <a:rPr lang="it-IT" dirty="0" smtClean="0"/>
              <a:t>a scrivere i compiti sul diario</a:t>
            </a:r>
            <a:endParaRPr lang="it-IT" dirty="0"/>
          </a:p>
        </p:txBody>
      </p:sp>
      <p:sp>
        <p:nvSpPr>
          <p:cNvPr id="5" name="Rettangolo 4"/>
          <p:cNvSpPr/>
          <p:nvPr/>
        </p:nvSpPr>
        <p:spPr>
          <a:xfrm>
            <a:off x="285720" y="4214818"/>
            <a:ext cx="2928958" cy="2000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COSA DEVE FARE LA SCUOLA?</a:t>
            </a:r>
            <a:endParaRPr lang="it-IT" dirty="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42976" y="1000108"/>
            <a:ext cx="235745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smtClean="0">
                <a:solidFill>
                  <a:srgbClr val="FF0000"/>
                </a:solidFill>
              </a:rPr>
              <a:t>OSSERVARE</a:t>
            </a:r>
            <a:endParaRPr lang="it-IT" sz="2800" b="1" dirty="0">
              <a:solidFill>
                <a:srgbClr val="FF0000"/>
              </a:solidFill>
            </a:endParaRPr>
          </a:p>
        </p:txBody>
      </p:sp>
      <p:sp>
        <p:nvSpPr>
          <p:cNvPr id="4" name="Rettangolo 3"/>
          <p:cNvSpPr/>
          <p:nvPr/>
        </p:nvSpPr>
        <p:spPr>
          <a:xfrm>
            <a:off x="1214414" y="2928934"/>
            <a:ext cx="2214578"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solidFill>
                  <a:srgbClr val="FF0000"/>
                </a:solidFill>
              </a:rPr>
              <a:t>VALUTARE</a:t>
            </a:r>
            <a:endParaRPr lang="it-IT" sz="2400" b="1" dirty="0">
              <a:solidFill>
                <a:srgbClr val="FF0000"/>
              </a:solidFill>
            </a:endParaRPr>
          </a:p>
        </p:txBody>
      </p:sp>
      <p:pic>
        <p:nvPicPr>
          <p:cNvPr id="87044" name="Picture 4" descr="https://www.gazzettadimilano.it/wp-content/uploads/2018/03/puzzle_successo.jpg"/>
          <p:cNvPicPr>
            <a:picLocks noChangeAspect="1" noChangeArrowheads="1"/>
          </p:cNvPicPr>
          <p:nvPr/>
        </p:nvPicPr>
        <p:blipFill>
          <a:blip r:embed="rId2"/>
          <a:srcRect/>
          <a:stretch>
            <a:fillRect/>
          </a:stretch>
        </p:blipFill>
        <p:spPr bwMode="auto">
          <a:xfrm>
            <a:off x="5000628" y="2614608"/>
            <a:ext cx="3857610" cy="1671647"/>
          </a:xfrm>
          <a:prstGeom prst="rect">
            <a:avLst/>
          </a:prstGeom>
          <a:solidFill>
            <a:srgbClr val="FF0000"/>
          </a:solidFill>
          <a:ln>
            <a:solidFill>
              <a:srgbClr val="FF0000"/>
            </a:solidFill>
          </a:ln>
        </p:spPr>
      </p:pic>
      <p:pic>
        <p:nvPicPr>
          <p:cNvPr id="87046" name="Picture 6" descr="Image result for observation"/>
          <p:cNvPicPr>
            <a:picLocks noChangeAspect="1" noChangeArrowheads="1"/>
          </p:cNvPicPr>
          <p:nvPr/>
        </p:nvPicPr>
        <p:blipFill>
          <a:blip r:embed="rId3" cstate="print"/>
          <a:srcRect/>
          <a:stretch>
            <a:fillRect/>
          </a:stretch>
        </p:blipFill>
        <p:spPr bwMode="auto">
          <a:xfrm>
            <a:off x="4071934" y="714356"/>
            <a:ext cx="3143272" cy="1571636"/>
          </a:xfrm>
          <a:prstGeom prst="rect">
            <a:avLst/>
          </a:prstGeom>
          <a:noFill/>
          <a:ln>
            <a:solidFill>
              <a:srgbClr val="FF0000"/>
            </a:solidFill>
          </a:ln>
        </p:spPr>
      </p:pic>
      <p:sp>
        <p:nvSpPr>
          <p:cNvPr id="7" name="Rettangolo 6"/>
          <p:cNvSpPr/>
          <p:nvPr/>
        </p:nvSpPr>
        <p:spPr>
          <a:xfrm>
            <a:off x="1142976" y="5357826"/>
            <a:ext cx="235745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solidFill>
                  <a:srgbClr val="FF0000"/>
                </a:solidFill>
              </a:rPr>
              <a:t>INTERVENIRE</a:t>
            </a:r>
            <a:endParaRPr lang="it-IT" sz="2400" b="1" dirty="0">
              <a:solidFill>
                <a:srgbClr val="FF0000"/>
              </a:solidFill>
            </a:endParaRPr>
          </a:p>
        </p:txBody>
      </p:sp>
      <p:pic>
        <p:nvPicPr>
          <p:cNvPr id="87048" name="Picture 8" descr="Image result for intervene promptly at school"/>
          <p:cNvPicPr>
            <a:picLocks noChangeAspect="1" noChangeArrowheads="1"/>
          </p:cNvPicPr>
          <p:nvPr/>
        </p:nvPicPr>
        <p:blipFill>
          <a:blip r:embed="rId4"/>
          <a:srcRect/>
          <a:stretch>
            <a:fillRect/>
          </a:stretch>
        </p:blipFill>
        <p:spPr bwMode="auto">
          <a:xfrm>
            <a:off x="4500562" y="4929198"/>
            <a:ext cx="4643438" cy="1928802"/>
          </a:xfrm>
          <a:prstGeom prst="rect">
            <a:avLst/>
          </a:prstGeom>
          <a:noFill/>
          <a:ln>
            <a:solidFill>
              <a:srgbClr val="FF0000"/>
            </a:solid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8596" y="1000108"/>
            <a:ext cx="8429684"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dirty="0" smtClean="0">
                <a:solidFill>
                  <a:srgbClr val="FFC000"/>
                </a:solidFill>
              </a:rPr>
              <a:t>Nella scuola primaria l’individuazione precoce dei casi sospetti di DSA si articola in tre fasi</a:t>
            </a:r>
            <a:endParaRPr lang="it-IT" sz="3200" b="1" dirty="0">
              <a:solidFill>
                <a:srgbClr val="FFC000"/>
              </a:solidFill>
            </a:endParaRPr>
          </a:p>
        </p:txBody>
      </p:sp>
      <p:cxnSp>
        <p:nvCxnSpPr>
          <p:cNvPr id="4" name="Connettore 2 3"/>
          <p:cNvCxnSpPr/>
          <p:nvPr/>
        </p:nvCxnSpPr>
        <p:spPr>
          <a:xfrm rot="5400000">
            <a:off x="750067" y="3107529"/>
            <a:ext cx="128588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ettangolo 5"/>
          <p:cNvSpPr/>
          <p:nvPr/>
        </p:nvSpPr>
        <p:spPr>
          <a:xfrm>
            <a:off x="214282" y="4143380"/>
            <a:ext cx="2071702"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Individuazione degli allievi che presentano una significativa difficoltà di lettura, scrittura, calcolo</a:t>
            </a:r>
            <a:endParaRPr lang="it-IT" dirty="0"/>
          </a:p>
        </p:txBody>
      </p:sp>
      <p:cxnSp>
        <p:nvCxnSpPr>
          <p:cNvPr id="10" name="Connettore 2 9"/>
          <p:cNvCxnSpPr/>
          <p:nvPr/>
        </p:nvCxnSpPr>
        <p:spPr>
          <a:xfrm rot="5400000">
            <a:off x="3858414" y="3356768"/>
            <a:ext cx="1285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ettangolo 11"/>
          <p:cNvSpPr/>
          <p:nvPr/>
        </p:nvSpPr>
        <p:spPr>
          <a:xfrm>
            <a:off x="3214678" y="4214818"/>
            <a:ext cx="2571768" cy="14859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Potenziamento</a:t>
            </a:r>
            <a:endParaRPr lang="it-IT" dirty="0"/>
          </a:p>
        </p:txBody>
      </p:sp>
      <p:cxnSp>
        <p:nvCxnSpPr>
          <p:cNvPr id="14" name="Connettore 2 13"/>
          <p:cNvCxnSpPr/>
          <p:nvPr/>
        </p:nvCxnSpPr>
        <p:spPr>
          <a:xfrm rot="16200000" flipH="1">
            <a:off x="6643702" y="3000372"/>
            <a:ext cx="1128714" cy="5572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6357950" y="4214818"/>
            <a:ext cx="2214578" cy="1557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Segnalazione per  gli allievi resistenti  vs percorsi didattici mirati al recupero  di tali difficoltà  alla famiglia</a:t>
            </a:r>
            <a:endParaRPr lang="it-IT"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42910" y="428604"/>
            <a:ext cx="292895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t-IT" b="1" dirty="0" smtClean="0">
                <a:solidFill>
                  <a:schemeClr val="tx1"/>
                </a:solidFill>
                <a:latin typeface="Verdana" pitchFamily="34" charset="0"/>
                <a:ea typeface="Verdana" pitchFamily="34" charset="0"/>
                <a:cs typeface="Verdana" pitchFamily="34" charset="0"/>
              </a:rPr>
              <a:t>FATTORI </a:t>
            </a:r>
            <a:r>
              <a:rPr lang="it-IT" b="1" dirty="0" err="1" smtClean="0">
                <a:solidFill>
                  <a:schemeClr val="tx1"/>
                </a:solidFill>
                <a:latin typeface="Verdana" pitchFamily="34" charset="0"/>
                <a:ea typeface="Verdana" pitchFamily="34" charset="0"/>
                <a:cs typeface="Verdana" pitchFamily="34" charset="0"/>
              </a:rPr>
              <a:t>DI</a:t>
            </a:r>
            <a:r>
              <a:rPr lang="it-IT" b="1" dirty="0" smtClean="0">
                <a:solidFill>
                  <a:schemeClr val="tx1"/>
                </a:solidFill>
                <a:latin typeface="Verdana" pitchFamily="34" charset="0"/>
                <a:ea typeface="Verdana" pitchFamily="34" charset="0"/>
                <a:cs typeface="Verdana" pitchFamily="34" charset="0"/>
              </a:rPr>
              <a:t> RISCHIO</a:t>
            </a:r>
            <a:endParaRPr lang="it-IT" b="1" dirty="0">
              <a:solidFill>
                <a:schemeClr val="tx1"/>
              </a:solidFill>
              <a:latin typeface="Verdana" pitchFamily="34" charset="0"/>
              <a:ea typeface="Verdana" pitchFamily="34" charset="0"/>
              <a:cs typeface="Verdana" pitchFamily="34" charset="0"/>
            </a:endParaRPr>
          </a:p>
        </p:txBody>
      </p:sp>
      <p:sp>
        <p:nvSpPr>
          <p:cNvPr id="3" name="CasellaDiTesto 2"/>
          <p:cNvSpPr txBox="1"/>
          <p:nvPr/>
        </p:nvSpPr>
        <p:spPr>
          <a:xfrm>
            <a:off x="5500694" y="500042"/>
            <a:ext cx="3000396"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it-IT" b="1" dirty="0" smtClean="0">
                <a:solidFill>
                  <a:schemeClr val="tx1"/>
                </a:solidFill>
                <a:latin typeface="Verdana" pitchFamily="34" charset="0"/>
                <a:ea typeface="Verdana" pitchFamily="34" charset="0"/>
                <a:cs typeface="Verdana" pitchFamily="34" charset="0"/>
              </a:rPr>
              <a:t>FATTORI  di  richiesta ATTENZIONE</a:t>
            </a:r>
            <a:endParaRPr lang="it-IT" b="1" dirty="0">
              <a:solidFill>
                <a:schemeClr val="tx1"/>
              </a:solidFill>
              <a:latin typeface="Verdana" pitchFamily="34" charset="0"/>
              <a:ea typeface="Verdana" pitchFamily="34" charset="0"/>
              <a:cs typeface="Verdana" pitchFamily="34" charset="0"/>
            </a:endParaRPr>
          </a:p>
        </p:txBody>
      </p:sp>
      <p:sp>
        <p:nvSpPr>
          <p:cNvPr id="4" name="CasellaDiTesto 3"/>
          <p:cNvSpPr txBox="1"/>
          <p:nvPr/>
        </p:nvSpPr>
        <p:spPr>
          <a:xfrm>
            <a:off x="714348" y="1285860"/>
            <a:ext cx="2928958" cy="3970318"/>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buFont typeface="Arial" pitchFamily="34" charset="0"/>
              <a:buChar char="•"/>
            </a:pPr>
            <a:r>
              <a:rPr lang="it-IT" dirty="0" smtClean="0"/>
              <a:t> </a:t>
            </a:r>
            <a:r>
              <a:rPr lang="it-IT" dirty="0" smtClean="0">
                <a:latin typeface="Verdana" pitchFamily="34" charset="0"/>
                <a:ea typeface="Verdana" pitchFamily="34" charset="0"/>
                <a:cs typeface="Verdana" pitchFamily="34" charset="0"/>
              </a:rPr>
              <a:t>Familiarità</a:t>
            </a:r>
          </a:p>
          <a:p>
            <a:pPr>
              <a:buFont typeface="Arial" pitchFamily="34" charset="0"/>
              <a:buChar char="•"/>
            </a:pPr>
            <a:r>
              <a:rPr lang="it-IT" dirty="0" smtClean="0">
                <a:latin typeface="Verdana" pitchFamily="34" charset="0"/>
                <a:ea typeface="Verdana" pitchFamily="34" charset="0"/>
                <a:cs typeface="Verdana" pitchFamily="34" charset="0"/>
              </a:rPr>
              <a:t> Scarse abilità </a:t>
            </a:r>
            <a:r>
              <a:rPr lang="it-IT" dirty="0" err="1" smtClean="0">
                <a:latin typeface="Verdana" pitchFamily="34" charset="0"/>
                <a:ea typeface="Verdana" pitchFamily="34" charset="0"/>
                <a:cs typeface="Verdana" pitchFamily="34" charset="0"/>
              </a:rPr>
              <a:t>metafonologiche</a:t>
            </a:r>
            <a:endParaRPr lang="it-IT" dirty="0" smtClean="0">
              <a:latin typeface="Verdana" pitchFamily="34" charset="0"/>
              <a:ea typeface="Verdana" pitchFamily="34" charset="0"/>
              <a:cs typeface="Verdana" pitchFamily="34" charset="0"/>
            </a:endParaRPr>
          </a:p>
          <a:p>
            <a:pPr>
              <a:buFont typeface="Arial" pitchFamily="34" charset="0"/>
              <a:buChar char="•"/>
            </a:pPr>
            <a:r>
              <a:rPr lang="it-IT" dirty="0" smtClean="0">
                <a:latin typeface="Verdana" pitchFamily="34" charset="0"/>
                <a:ea typeface="Verdana" pitchFamily="34" charset="0"/>
                <a:cs typeface="Verdana" pitchFamily="34" charset="0"/>
              </a:rPr>
              <a:t> Ritardo delle competenze    grafo rappresentative (disegno narrativo)</a:t>
            </a:r>
          </a:p>
          <a:p>
            <a:pPr>
              <a:buFont typeface="Arial" pitchFamily="34" charset="0"/>
              <a:buChar char="•"/>
            </a:pPr>
            <a:r>
              <a:rPr lang="it-IT" dirty="0" smtClean="0">
                <a:latin typeface="Verdana" pitchFamily="34" charset="0"/>
                <a:ea typeface="Verdana" pitchFamily="34" charset="0"/>
                <a:cs typeface="Verdana" pitchFamily="34" charset="0"/>
              </a:rPr>
              <a:t>Ritardo nelle acquisizioni </a:t>
            </a:r>
            <a:r>
              <a:rPr lang="it-IT" dirty="0" err="1" smtClean="0">
                <a:latin typeface="Verdana" pitchFamily="34" charset="0"/>
                <a:ea typeface="Verdana" pitchFamily="34" charset="0"/>
                <a:cs typeface="Verdana" pitchFamily="34" charset="0"/>
              </a:rPr>
              <a:t>prassiche</a:t>
            </a:r>
            <a:r>
              <a:rPr lang="it-IT" dirty="0" smtClean="0">
                <a:latin typeface="Verdana" pitchFamily="34" charset="0"/>
                <a:ea typeface="Verdana" pitchFamily="34" charset="0"/>
                <a:cs typeface="Verdana" pitchFamily="34" charset="0"/>
              </a:rPr>
              <a:t> più complesse (allacciarsi le scarpe)</a:t>
            </a:r>
          </a:p>
          <a:p>
            <a:pPr>
              <a:buFont typeface="Arial" pitchFamily="34" charset="0"/>
              <a:buChar char="•"/>
            </a:pPr>
            <a:r>
              <a:rPr lang="it-IT" dirty="0" smtClean="0">
                <a:latin typeface="Verdana" pitchFamily="34" charset="0"/>
                <a:ea typeface="Verdana" pitchFamily="34" charset="0"/>
                <a:cs typeface="Verdana" pitchFamily="34" charset="0"/>
              </a:rPr>
              <a:t> Pregresso e concomitante Disturbo del linguaggio</a:t>
            </a:r>
            <a:endParaRPr lang="it-IT" dirty="0">
              <a:latin typeface="Verdana" pitchFamily="34" charset="0"/>
              <a:ea typeface="Verdana" pitchFamily="34" charset="0"/>
              <a:cs typeface="Verdana" pitchFamily="34" charset="0"/>
            </a:endParaRPr>
          </a:p>
        </p:txBody>
      </p:sp>
      <p:sp>
        <p:nvSpPr>
          <p:cNvPr id="5" name="CasellaDiTesto 4"/>
          <p:cNvSpPr txBox="1"/>
          <p:nvPr/>
        </p:nvSpPr>
        <p:spPr>
          <a:xfrm>
            <a:off x="5715008" y="1857364"/>
            <a:ext cx="2928958" cy="1754326"/>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buFont typeface="Arial" pitchFamily="34" charset="0"/>
              <a:buChar char="•"/>
            </a:pPr>
            <a:r>
              <a:rPr lang="it-IT" dirty="0" smtClean="0">
                <a:latin typeface="Verdana" pitchFamily="34" charset="0"/>
                <a:ea typeface="Verdana" pitchFamily="34" charset="0"/>
                <a:cs typeface="Verdana" pitchFamily="34" charset="0"/>
              </a:rPr>
              <a:t>  Difficoltà a mantenere l’attenzione</a:t>
            </a:r>
          </a:p>
          <a:p>
            <a:pPr>
              <a:buFont typeface="Arial" pitchFamily="34" charset="0"/>
              <a:buChar char="•"/>
            </a:pPr>
            <a:r>
              <a:rPr lang="it-IT" dirty="0" smtClean="0">
                <a:latin typeface="Verdana" pitchFamily="34" charset="0"/>
                <a:ea typeface="Verdana" pitchFamily="34" charset="0"/>
                <a:cs typeface="Verdana" pitchFamily="34" charset="0"/>
              </a:rPr>
              <a:t> Difficoltà </a:t>
            </a:r>
            <a:r>
              <a:rPr lang="it-IT" dirty="0" err="1" smtClean="0">
                <a:latin typeface="Verdana" pitchFamily="34" charset="0"/>
                <a:ea typeface="Verdana" pitchFamily="34" charset="0"/>
                <a:cs typeface="Verdana" pitchFamily="34" charset="0"/>
              </a:rPr>
              <a:t>visuo</a:t>
            </a:r>
            <a:r>
              <a:rPr lang="it-IT" dirty="0" smtClean="0">
                <a:latin typeface="Verdana" pitchFamily="34" charset="0"/>
                <a:ea typeface="Verdana" pitchFamily="34" charset="0"/>
                <a:cs typeface="Verdana" pitchFamily="34" charset="0"/>
              </a:rPr>
              <a:t> spaziali</a:t>
            </a:r>
          </a:p>
          <a:p>
            <a:pPr>
              <a:buFont typeface="Arial" pitchFamily="34" charset="0"/>
              <a:buChar char="•"/>
            </a:pPr>
            <a:r>
              <a:rPr lang="it-IT" dirty="0" smtClean="0">
                <a:latin typeface="Verdana" pitchFamily="34" charset="0"/>
                <a:ea typeface="Verdana" pitchFamily="34" charset="0"/>
                <a:cs typeface="Verdana" pitchFamily="34" charset="0"/>
              </a:rPr>
              <a:t> Difficoltà di coordinazione motoria</a:t>
            </a:r>
            <a:endParaRPr lang="it-IT"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214290"/>
            <a:ext cx="914400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dirty="0" smtClean="0">
                <a:latin typeface="Verdana" pitchFamily="34" charset="0"/>
                <a:ea typeface="Verdana" pitchFamily="34" charset="0"/>
                <a:cs typeface="Verdana" pitchFamily="34" charset="0"/>
              </a:rPr>
              <a:t>Il 12 luglio 2011 sono stati pubblicati anche il Decreto attuativo e le Linee Guida ad esso associate, che spiegano in forma chiara e dettagliata tutte le azioni che gli Uffici Scolastici Regionali, le scuole e le famiglie devono attuare per la tutela e il supporto degli allievi con DSA</a:t>
            </a:r>
            <a:r>
              <a:rPr lang="it-IT" dirty="0" smtClean="0"/>
              <a:t>.</a:t>
            </a:r>
            <a:endParaRPr lang="it-IT" dirty="0"/>
          </a:p>
        </p:txBody>
      </p:sp>
      <p:sp>
        <p:nvSpPr>
          <p:cNvPr id="3" name="Rettangolo 2"/>
          <p:cNvSpPr/>
          <p:nvPr/>
        </p:nvSpPr>
        <p:spPr>
          <a:xfrm>
            <a:off x="0" y="1582341"/>
            <a:ext cx="9144000"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dirty="0" smtClean="0">
                <a:latin typeface="Verdana" pitchFamily="34" charset="0"/>
                <a:ea typeface="Verdana" pitchFamily="34" charset="0"/>
                <a:cs typeface="Verdana" pitchFamily="34" charset="0"/>
              </a:rPr>
              <a:t>Secondo le ricerche attualmente più accreditate, i DSA sono di origine neurobiologica; allo stesso tempo hanno matrice evolutiva e si mostrano come un’atipia dello sviluppo, modificabili attraverso interventi mirati. Posto nelle condizioni di attenuare e/o compensare il disturbo, infatti, il discente può raggiungere gli obiettivi di apprendimento previsti. E’ da notare, inoltre (e ciò non è affatto irrilevante per la didattica), che gli alunni con DSA sviluppano stili di apprendimento specifici, volti a compensare le difficoltà incontrate a seguito del disturbo. </a:t>
            </a:r>
            <a:endParaRPr lang="it-IT" dirty="0">
              <a:latin typeface="Verdana" pitchFamily="34" charset="0"/>
              <a:ea typeface="Verdana" pitchFamily="34" charset="0"/>
              <a:cs typeface="Verdana" pitchFamily="34" charset="0"/>
            </a:endParaRPr>
          </a:p>
        </p:txBody>
      </p:sp>
      <p:sp>
        <p:nvSpPr>
          <p:cNvPr id="4" name="Rettangolo 3"/>
          <p:cNvSpPr/>
          <p:nvPr/>
        </p:nvSpPr>
        <p:spPr>
          <a:xfrm>
            <a:off x="0" y="4000504"/>
            <a:ext cx="9144000" cy="258532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dirty="0" smtClean="0">
                <a:latin typeface="Verdana" pitchFamily="34" charset="0"/>
                <a:ea typeface="Verdana" pitchFamily="34" charset="0"/>
                <a:cs typeface="Verdana" pitchFamily="34" charset="0"/>
              </a:rPr>
              <a:t>La Legge 170/2010 dispone che le istituzioni scolastiche garantiscano «l’uso di una didattica </a:t>
            </a:r>
            <a:r>
              <a:rPr lang="it-IT" b="1" dirty="0" smtClean="0">
                <a:latin typeface="Verdana" pitchFamily="34" charset="0"/>
                <a:ea typeface="Verdana" pitchFamily="34" charset="0"/>
                <a:cs typeface="Verdana" pitchFamily="34" charset="0"/>
              </a:rPr>
              <a:t>individualizzata e personalizzata</a:t>
            </a:r>
            <a:r>
              <a:rPr lang="it-IT" dirty="0" smtClean="0">
                <a:latin typeface="Verdana" pitchFamily="34" charset="0"/>
                <a:ea typeface="Verdana" pitchFamily="34" charset="0"/>
                <a:cs typeface="Verdana" pitchFamily="34" charset="0"/>
              </a:rPr>
              <a:t>, con forme efficaci e flessibili di lavoro scolastico che tengano conto anche di caratteristiche peculiari del soggetto, quali il bilinguismo, adottando una metodologia e una strategia educativa adeguate». I termini individualizzata e personalizzata non sono da considerarsi sinonimi. In letteratura, la discussione in merito è molto ampia e articolata. Ai fini di questo documento, è possibile individuare alcune definizioni che, senza essere definitive, possono consentire di ragionare con un vocabolario comune. </a:t>
            </a:r>
            <a:endParaRPr lang="it-IT"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57224" y="335846"/>
            <a:ext cx="7000924" cy="624786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2000" b="1" dirty="0" smtClean="0">
                <a:latin typeface="Verdana" pitchFamily="34" charset="0"/>
                <a:ea typeface="Verdana" pitchFamily="34" charset="0"/>
                <a:cs typeface="Verdana" pitchFamily="34" charset="0"/>
              </a:rPr>
              <a:t>“Individualizzato” </a:t>
            </a:r>
            <a:r>
              <a:rPr lang="it-IT" sz="2000" dirty="0" smtClean="0">
                <a:latin typeface="Verdana" pitchFamily="34" charset="0"/>
                <a:ea typeface="Verdana" pitchFamily="34" charset="0"/>
                <a:cs typeface="Verdana" pitchFamily="34" charset="0"/>
              </a:rPr>
              <a:t>è l’intervento calibrato sul singolo, anziché sull’intera classe o sul piccolo gruppo, che diviene </a:t>
            </a:r>
            <a:r>
              <a:rPr lang="it-IT" sz="2000" b="1" dirty="0" smtClean="0">
                <a:latin typeface="Verdana" pitchFamily="34" charset="0"/>
                <a:ea typeface="Verdana" pitchFamily="34" charset="0"/>
                <a:cs typeface="Verdana" pitchFamily="34" charset="0"/>
              </a:rPr>
              <a:t>“personalizzato” </a:t>
            </a:r>
            <a:r>
              <a:rPr lang="it-IT" sz="2000" dirty="0" smtClean="0">
                <a:latin typeface="Verdana" pitchFamily="34" charset="0"/>
                <a:ea typeface="Verdana" pitchFamily="34" charset="0"/>
                <a:cs typeface="Verdana" pitchFamily="34" charset="0"/>
              </a:rPr>
              <a:t>quando è rivolto ad un particolare discente. Più in generale - contestualizzandola nella situazione didattica dell’insegnamento in classe - l’azione formativa individualizzata pone obiettivi comuni per tutti i componenti del gruppo-classe, ma è concepita adattando le metodologie in funzione delle caratteristiche individuali dei discenti, con l’obiettivo di assicurare a tutti il conseguimento delle competenze fondamentali del curricolo, comportando quindi attenzione alle differenze individuali in rapporto ad una pluralità di dimensioni. L’azione formativa personalizzata ha, in più, l’obiettivo di dare a ciascun alunno l’opportunità di sviluppare al meglio le proprie potenzialità e, quindi, può porsi obiettivi diversi per ciascun discente, essendo strettamente legata a quella specifica ed unica persona dello studente a cui ci rivolgiamo. </a:t>
            </a:r>
            <a:endParaRPr lang="it-IT" sz="20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000108"/>
          </a:xfrm>
        </p:spPr>
        <p:style>
          <a:lnRef idx="3">
            <a:schemeClr val="lt1"/>
          </a:lnRef>
          <a:fillRef idx="1">
            <a:schemeClr val="accent4"/>
          </a:fillRef>
          <a:effectRef idx="1">
            <a:schemeClr val="accent4"/>
          </a:effectRef>
          <a:fontRef idx="minor">
            <a:schemeClr val="lt1"/>
          </a:fontRef>
        </p:style>
        <p:txBody>
          <a:bodyPr>
            <a:normAutofit/>
          </a:bodyPr>
          <a:lstStyle/>
          <a:p>
            <a:r>
              <a:rPr lang="it-IT" dirty="0" smtClean="0"/>
              <a:t>Chi definisce un alunno “BES”?</a:t>
            </a:r>
            <a:endParaRPr lang="it-IT" dirty="0"/>
          </a:p>
        </p:txBody>
      </p:sp>
      <p:sp>
        <p:nvSpPr>
          <p:cNvPr id="18" name="Segnaposto contenuto 17"/>
          <p:cNvSpPr>
            <a:spLocks noGrp="1"/>
          </p:cNvSpPr>
          <p:nvPr>
            <p:ph idx="1"/>
          </p:nvPr>
        </p:nvSpPr>
        <p:spPr>
          <a:xfrm>
            <a:off x="571472" y="1500174"/>
            <a:ext cx="8115328" cy="4357719"/>
          </a:xfrm>
        </p:spPr>
        <p:txBody>
          <a:bodyPr/>
          <a:lstStyle/>
          <a:p>
            <a:endParaRPr lang="it-IT" dirty="0"/>
          </a:p>
        </p:txBody>
      </p:sp>
      <p:pic>
        <p:nvPicPr>
          <p:cNvPr id="47108" name="Picture 4" descr="http://www.sempreavanti.it/wp-content/uploads/2016/08/certificato-medico-sport-dilettantistico.jpg"/>
          <p:cNvPicPr>
            <a:picLocks noChangeAspect="1" noChangeArrowheads="1"/>
          </p:cNvPicPr>
          <p:nvPr/>
        </p:nvPicPr>
        <p:blipFill>
          <a:blip r:embed="rId2"/>
          <a:srcRect/>
          <a:stretch>
            <a:fillRect/>
          </a:stretch>
        </p:blipFill>
        <p:spPr bwMode="auto">
          <a:xfrm>
            <a:off x="1" y="1428736"/>
            <a:ext cx="3071802" cy="2643206"/>
          </a:xfrm>
          <a:prstGeom prst="rect">
            <a:avLst/>
          </a:prstGeom>
          <a:noFill/>
        </p:spPr>
      </p:pic>
      <p:pic>
        <p:nvPicPr>
          <p:cNvPr id="47110" name="Picture 6" descr="Risultati immagini per legge 170/2010"/>
          <p:cNvPicPr>
            <a:picLocks noChangeAspect="1" noChangeArrowheads="1"/>
          </p:cNvPicPr>
          <p:nvPr/>
        </p:nvPicPr>
        <p:blipFill>
          <a:blip r:embed="rId3"/>
          <a:srcRect/>
          <a:stretch>
            <a:fillRect/>
          </a:stretch>
        </p:blipFill>
        <p:spPr bwMode="auto">
          <a:xfrm>
            <a:off x="3143240" y="2786058"/>
            <a:ext cx="2447925" cy="2857500"/>
          </a:xfrm>
          <a:prstGeom prst="rect">
            <a:avLst/>
          </a:prstGeom>
          <a:noFill/>
        </p:spPr>
      </p:pic>
      <p:sp>
        <p:nvSpPr>
          <p:cNvPr id="47116" name="AutoShape 12" descr="Risultati immagini per consiglio di clas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7118" name="AutoShape 14" descr="Risultati immagini per consiglio di clas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7120" name="Picture 16" descr="Risultati immagini per consiglio di classe"/>
          <p:cNvPicPr>
            <a:picLocks noChangeAspect="1" noChangeArrowheads="1"/>
          </p:cNvPicPr>
          <p:nvPr/>
        </p:nvPicPr>
        <p:blipFill>
          <a:blip r:embed="rId4"/>
          <a:srcRect/>
          <a:stretch>
            <a:fillRect/>
          </a:stretch>
        </p:blipFill>
        <p:spPr bwMode="auto">
          <a:xfrm>
            <a:off x="5857884" y="2214554"/>
            <a:ext cx="2857500" cy="2857520"/>
          </a:xfrm>
          <a:prstGeom prst="rect">
            <a:avLst/>
          </a:prstGeom>
          <a:noFill/>
        </p:spPr>
      </p:pic>
      <p:sp>
        <p:nvSpPr>
          <p:cNvPr id="47122" name="AutoShape 18" descr="Risultati immagini per alunno conteso tra genitori separat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42852"/>
            <a:ext cx="9144000" cy="52322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it-IT" sz="2800" b="1" dirty="0" smtClean="0">
                <a:latin typeface="Verdana" pitchFamily="34" charset="0"/>
                <a:ea typeface="Verdana" pitchFamily="34" charset="0"/>
                <a:cs typeface="Verdana" pitchFamily="34" charset="0"/>
              </a:rPr>
              <a:t>Il Piano Didattico Personalizzato (PDP)</a:t>
            </a:r>
            <a:endParaRPr lang="it-IT" sz="2800" b="1" dirty="0">
              <a:latin typeface="Verdana" pitchFamily="34" charset="0"/>
              <a:ea typeface="Verdana" pitchFamily="34" charset="0"/>
              <a:cs typeface="Verdana" pitchFamily="34" charset="0"/>
            </a:endParaRPr>
          </a:p>
        </p:txBody>
      </p:sp>
      <p:sp>
        <p:nvSpPr>
          <p:cNvPr id="3" name="Rettangolo 2"/>
          <p:cNvSpPr/>
          <p:nvPr/>
        </p:nvSpPr>
        <p:spPr>
          <a:xfrm>
            <a:off x="0" y="714356"/>
            <a:ext cx="9144000" cy="6370975"/>
          </a:xfrm>
          <a:prstGeom prst="rect">
            <a:avLst/>
          </a:prstGeom>
        </p:spPr>
        <p:txBody>
          <a:bodyPr wrap="square">
            <a:spAutoFit/>
          </a:bodyPr>
          <a:lstStyle/>
          <a:p>
            <a:pPr>
              <a:buFont typeface="Arial" pitchFamily="34" charset="0"/>
              <a:buChar char="•"/>
            </a:pPr>
            <a:r>
              <a:rPr lang="it-IT" sz="2400" dirty="0" smtClean="0">
                <a:latin typeface="Verdana" pitchFamily="34" charset="0"/>
                <a:ea typeface="Verdana" pitchFamily="34" charset="0"/>
                <a:cs typeface="Verdana" pitchFamily="34" charset="0"/>
              </a:rPr>
              <a:t>Il PDP è un accordo condiviso fra Docenti, Istituzioni     Scolastiche, Istituzioni Socio-Sanitarie e Famiglia. </a:t>
            </a:r>
          </a:p>
          <a:p>
            <a:pPr>
              <a:buFont typeface="Arial" pitchFamily="34" charset="0"/>
              <a:buChar char="•"/>
            </a:pPr>
            <a:r>
              <a:rPr lang="it-IT" sz="2400" dirty="0" smtClean="0"/>
              <a:t>Si tratta di un progetto educativo e didattico personalizzato, commisurato alle potenzialità dell'alunno, che definisce tutti i supporti e le strategie che possono portare alla realizzazione del successo scolastico degli alunni DSA. Per questi motivi è opportuno farlo all'inizio di ogni anno scolastico. </a:t>
            </a:r>
          </a:p>
          <a:p>
            <a:pPr>
              <a:buFont typeface="Arial" pitchFamily="34" charset="0"/>
              <a:buChar char="•"/>
            </a:pPr>
            <a:r>
              <a:rPr lang="it-IT" sz="2400" dirty="0" smtClean="0"/>
              <a:t>Il PDP deve essere predisposto dai docenti entro il primo trimestre scolastico. </a:t>
            </a:r>
          </a:p>
          <a:p>
            <a:pPr>
              <a:buFont typeface="Arial" pitchFamily="34" charset="0"/>
              <a:buChar char="•"/>
            </a:pPr>
            <a:r>
              <a:rPr lang="it-IT" sz="2400" dirty="0" smtClean="0"/>
              <a:t>È un documento </a:t>
            </a:r>
            <a:r>
              <a:rPr lang="it-IT" sz="2400" b="1" dirty="0" smtClean="0"/>
              <a:t>flessibile e dinamico</a:t>
            </a:r>
            <a:r>
              <a:rPr lang="it-IT" sz="2400" dirty="0" smtClean="0"/>
              <a:t>: potrà essere verificato e aggiornato dai docenti nel corso dell'anno scolastico. </a:t>
            </a:r>
          </a:p>
          <a:p>
            <a:pPr>
              <a:buFont typeface="Arial" pitchFamily="34" charset="0"/>
              <a:buChar char="•"/>
            </a:pPr>
            <a:r>
              <a:rPr lang="it-IT" sz="2400" dirty="0" smtClean="0"/>
              <a:t> I genitori del’alunno devono leggere e approvare il piano didattico personalizzato del proprio figlio. E’ necessaria la condivisione del documento.</a:t>
            </a:r>
          </a:p>
          <a:p>
            <a:r>
              <a:rPr lang="it-IT" sz="2400" dirty="0" smtClean="0"/>
              <a:t/>
            </a:r>
            <a:br>
              <a:rPr lang="it-IT" sz="2400" dirty="0" smtClean="0"/>
            </a:br>
            <a:r>
              <a:rPr lang="it-IT" sz="2400" dirty="0" smtClean="0"/>
              <a:t/>
            </a:r>
            <a:br>
              <a:rPr lang="it-IT" sz="2400" dirty="0" smtClean="0"/>
            </a:br>
            <a:endParaRPr lang="it-IT" sz="2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Campo di battaglia</a:t>
            </a:r>
            <a:endParaRPr lang="it-IT" dirty="0"/>
          </a:p>
        </p:txBody>
      </p:sp>
      <p:pic>
        <p:nvPicPr>
          <p:cNvPr id="4" name="Immagine 3"/>
          <p:cNvPicPr>
            <a:picLocks noChangeAspect="1"/>
          </p:cNvPicPr>
          <p:nvPr/>
        </p:nvPicPr>
        <p:blipFill>
          <a:blip r:embed="rId2"/>
          <a:stretch>
            <a:fillRect/>
          </a:stretch>
        </p:blipFill>
        <p:spPr>
          <a:xfrm>
            <a:off x="2191094" y="1490273"/>
            <a:ext cx="4647312" cy="5185047"/>
          </a:xfrm>
          <a:prstGeom prst="rect">
            <a:avLst/>
          </a:prstGeom>
          <a:ln>
            <a:noFill/>
          </a:ln>
          <a:effectLst>
            <a:softEdge rad="112500"/>
          </a:effectLst>
        </p:spPr>
      </p:pic>
    </p:spTree>
    <p:extLst>
      <p:ext uri="{BB962C8B-B14F-4D97-AF65-F5344CB8AC3E}">
        <p14:creationId xmlns="" xmlns:p14="http://schemas.microsoft.com/office/powerpoint/2010/main" val="4608333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rnice 1"/>
          <p:cNvSpPr/>
          <p:nvPr/>
        </p:nvSpPr>
        <p:spPr>
          <a:xfrm>
            <a:off x="3643306" y="571480"/>
            <a:ext cx="2428892" cy="1071570"/>
          </a:xfrm>
          <a:prstGeom prst="frame">
            <a:avLst/>
          </a:prstGeom>
          <a:solidFill>
            <a:schemeClr val="accent5"/>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 name="CasellaDiTesto 2"/>
          <p:cNvSpPr txBox="1"/>
          <p:nvPr/>
        </p:nvSpPr>
        <p:spPr>
          <a:xfrm>
            <a:off x="4357686" y="857232"/>
            <a:ext cx="3143272" cy="523220"/>
          </a:xfrm>
          <a:prstGeom prst="rect">
            <a:avLst/>
          </a:prstGeom>
          <a:noFill/>
        </p:spPr>
        <p:txBody>
          <a:bodyPr wrap="square" rtlCol="0">
            <a:spAutoFit/>
          </a:bodyPr>
          <a:lstStyle/>
          <a:p>
            <a:r>
              <a:rPr lang="it-IT" sz="2800" b="1" dirty="0" smtClean="0"/>
              <a:t>PDP</a:t>
            </a:r>
            <a:endParaRPr lang="it-IT" sz="2800" b="1" dirty="0"/>
          </a:p>
        </p:txBody>
      </p:sp>
      <p:cxnSp>
        <p:nvCxnSpPr>
          <p:cNvPr id="5" name="Connettore 2 4"/>
          <p:cNvCxnSpPr/>
          <p:nvPr/>
        </p:nvCxnSpPr>
        <p:spPr>
          <a:xfrm rot="10800000">
            <a:off x="2643174" y="1000108"/>
            <a:ext cx="8572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642910" y="785794"/>
            <a:ext cx="1857388" cy="369332"/>
          </a:xfrm>
          <a:prstGeom prst="rect">
            <a:avLst/>
          </a:prstGeom>
          <a:noFill/>
        </p:spPr>
        <p:txBody>
          <a:bodyPr wrap="square" rtlCol="0">
            <a:spAutoFit/>
          </a:bodyPr>
          <a:lstStyle/>
          <a:p>
            <a:r>
              <a:rPr lang="it-IT" b="1" i="1" dirty="0" smtClean="0"/>
              <a:t>E’ obbligatorio?</a:t>
            </a:r>
            <a:endParaRPr lang="it-IT" b="1" i="1" dirty="0"/>
          </a:p>
        </p:txBody>
      </p:sp>
      <p:cxnSp>
        <p:nvCxnSpPr>
          <p:cNvPr id="8" name="Connettore 2 7"/>
          <p:cNvCxnSpPr/>
          <p:nvPr/>
        </p:nvCxnSpPr>
        <p:spPr>
          <a:xfrm rot="5400000">
            <a:off x="1322365" y="1320785"/>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0" y="1571612"/>
            <a:ext cx="2857520" cy="2308324"/>
          </a:xfrm>
          <a:prstGeom prst="rect">
            <a:avLst/>
          </a:prstGeom>
          <a:noFill/>
        </p:spPr>
        <p:txBody>
          <a:bodyPr wrap="square" rtlCol="0">
            <a:spAutoFit/>
          </a:bodyPr>
          <a:lstStyle/>
          <a:p>
            <a:pPr algn="ctr"/>
            <a:r>
              <a:rPr lang="it-IT" sz="1600" dirty="0" smtClean="0">
                <a:latin typeface="+mj-lt"/>
                <a:ea typeface="Verdana" pitchFamily="34" charset="0"/>
                <a:cs typeface="Verdana" pitchFamily="34" charset="0"/>
              </a:rPr>
              <a:t>La stesura del PDP è contestuale all’individuazione dell’alunno con BES. Non si può parlare strettamente di obbligo perché è conseguente a un atto di discrezionalità della scuola. E’ obbligatorio in caso di diagnosi conforme alla L.170/2010.</a:t>
            </a:r>
            <a:endParaRPr lang="it-IT" sz="1600" dirty="0">
              <a:latin typeface="+mj-lt"/>
            </a:endParaRPr>
          </a:p>
        </p:txBody>
      </p:sp>
      <p:cxnSp>
        <p:nvCxnSpPr>
          <p:cNvPr id="11" name="Connettore 2 10"/>
          <p:cNvCxnSpPr/>
          <p:nvPr/>
        </p:nvCxnSpPr>
        <p:spPr>
          <a:xfrm rot="5400000">
            <a:off x="2893207" y="2107397"/>
            <a:ext cx="1285884"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2357422" y="3357562"/>
            <a:ext cx="1643074" cy="338554"/>
          </a:xfrm>
          <a:prstGeom prst="rect">
            <a:avLst/>
          </a:prstGeom>
          <a:noFill/>
        </p:spPr>
        <p:txBody>
          <a:bodyPr wrap="square" rtlCol="0">
            <a:spAutoFit/>
          </a:bodyPr>
          <a:lstStyle/>
          <a:p>
            <a:pPr algn="ctr"/>
            <a:r>
              <a:rPr lang="it-IT" sz="1600" b="1" i="1" dirty="0" smtClean="0">
                <a:latin typeface="+mj-lt"/>
                <a:ea typeface="Verdana" pitchFamily="34" charset="0"/>
                <a:cs typeface="Verdana" pitchFamily="34" charset="0"/>
              </a:rPr>
              <a:t>Chi lo redige?</a:t>
            </a:r>
            <a:endParaRPr lang="it-IT" sz="1600" b="1" i="1" dirty="0">
              <a:latin typeface="+mj-lt"/>
            </a:endParaRPr>
          </a:p>
        </p:txBody>
      </p:sp>
      <p:cxnSp>
        <p:nvCxnSpPr>
          <p:cNvPr id="14" name="Connettore 2 13"/>
          <p:cNvCxnSpPr/>
          <p:nvPr/>
        </p:nvCxnSpPr>
        <p:spPr>
          <a:xfrm rot="5400000">
            <a:off x="2786844" y="392827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1857356" y="4214818"/>
            <a:ext cx="1714512" cy="1600438"/>
          </a:xfrm>
          <a:prstGeom prst="rect">
            <a:avLst/>
          </a:prstGeom>
          <a:noFill/>
        </p:spPr>
        <p:txBody>
          <a:bodyPr wrap="square" rtlCol="0">
            <a:spAutoFit/>
          </a:bodyPr>
          <a:lstStyle/>
          <a:p>
            <a:pPr algn="ctr"/>
            <a:r>
              <a:rPr lang="it-IT" sz="1400" dirty="0" smtClean="0">
                <a:latin typeface="Verdana" pitchFamily="34" charset="0"/>
                <a:ea typeface="Verdana" pitchFamily="34" charset="0"/>
                <a:cs typeface="Verdana" pitchFamily="34" charset="0"/>
              </a:rPr>
              <a:t>È redatto solo dalla scuola che può chiedere il contributo di esperti ma ne rimane responsabile.</a:t>
            </a:r>
            <a:endParaRPr lang="it-IT" sz="1400" dirty="0"/>
          </a:p>
        </p:txBody>
      </p:sp>
      <p:cxnSp>
        <p:nvCxnSpPr>
          <p:cNvPr id="17" name="Connettore 2 16"/>
          <p:cNvCxnSpPr/>
          <p:nvPr/>
        </p:nvCxnSpPr>
        <p:spPr>
          <a:xfrm rot="5400000">
            <a:off x="4144166" y="2356636"/>
            <a:ext cx="100013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3929058" y="2928934"/>
            <a:ext cx="1428760" cy="338554"/>
          </a:xfrm>
          <a:prstGeom prst="rect">
            <a:avLst/>
          </a:prstGeom>
          <a:noFill/>
        </p:spPr>
        <p:txBody>
          <a:bodyPr wrap="square" rtlCol="0">
            <a:spAutoFit/>
          </a:bodyPr>
          <a:lstStyle/>
          <a:p>
            <a:pPr algn="ctr"/>
            <a:r>
              <a:rPr lang="it-IT" sz="1600" b="1" i="1" dirty="0" smtClean="0">
                <a:latin typeface="+mj-lt"/>
                <a:ea typeface="Verdana" pitchFamily="34" charset="0"/>
                <a:cs typeface="Verdana" pitchFamily="34" charset="0"/>
              </a:rPr>
              <a:t>Quali vincoli?</a:t>
            </a:r>
            <a:endParaRPr lang="it-IT" sz="1600" i="1" dirty="0">
              <a:latin typeface="+mj-lt"/>
            </a:endParaRPr>
          </a:p>
        </p:txBody>
      </p:sp>
      <p:cxnSp>
        <p:nvCxnSpPr>
          <p:cNvPr id="20" name="Connettore 2 19"/>
          <p:cNvCxnSpPr/>
          <p:nvPr/>
        </p:nvCxnSpPr>
        <p:spPr>
          <a:xfrm rot="5400000">
            <a:off x="4429918" y="3571082"/>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4071934" y="3786190"/>
            <a:ext cx="1357322" cy="2062103"/>
          </a:xfrm>
          <a:prstGeom prst="rect">
            <a:avLst/>
          </a:prstGeom>
          <a:noFill/>
        </p:spPr>
        <p:txBody>
          <a:bodyPr wrap="square" rtlCol="0">
            <a:spAutoFit/>
          </a:bodyPr>
          <a:lstStyle/>
          <a:p>
            <a:pPr algn="ctr"/>
            <a:r>
              <a:rPr lang="it-IT" sz="1600" dirty="0" smtClean="0">
                <a:latin typeface="+mj-lt"/>
                <a:ea typeface="Verdana" pitchFamily="34" charset="0"/>
                <a:cs typeface="Verdana" pitchFamily="34" charset="0"/>
              </a:rPr>
              <a:t>tiene conto, se esistono, di eventuali diagnosi o relazioni cliniche consegnate alla scuola.</a:t>
            </a:r>
            <a:endParaRPr lang="it-IT" sz="1600" dirty="0">
              <a:latin typeface="+mj-lt"/>
            </a:endParaRPr>
          </a:p>
        </p:txBody>
      </p:sp>
      <p:cxnSp>
        <p:nvCxnSpPr>
          <p:cNvPr id="24" name="Connettore 2 23"/>
          <p:cNvCxnSpPr/>
          <p:nvPr/>
        </p:nvCxnSpPr>
        <p:spPr>
          <a:xfrm rot="16200000" flipH="1">
            <a:off x="5036347" y="1964521"/>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CasellaDiTesto 24"/>
          <p:cNvSpPr txBox="1"/>
          <p:nvPr/>
        </p:nvSpPr>
        <p:spPr>
          <a:xfrm>
            <a:off x="5286380" y="2786058"/>
            <a:ext cx="1785950" cy="584775"/>
          </a:xfrm>
          <a:prstGeom prst="rect">
            <a:avLst/>
          </a:prstGeom>
          <a:noFill/>
        </p:spPr>
        <p:txBody>
          <a:bodyPr wrap="square" rtlCol="0">
            <a:spAutoFit/>
          </a:bodyPr>
          <a:lstStyle/>
          <a:p>
            <a:pPr algn="ctr"/>
            <a:r>
              <a:rPr lang="it-IT" sz="1600" b="1" i="1" dirty="0" smtClean="0">
                <a:latin typeface="+mj-lt"/>
                <a:ea typeface="Verdana" pitchFamily="34" charset="0"/>
                <a:cs typeface="Verdana" pitchFamily="34" charset="0"/>
              </a:rPr>
              <a:t>Qual è il ruolo della famiglia?</a:t>
            </a:r>
            <a:endParaRPr lang="it-IT" sz="1600" b="1" i="1" dirty="0">
              <a:latin typeface="+mj-lt"/>
            </a:endParaRPr>
          </a:p>
        </p:txBody>
      </p:sp>
      <p:cxnSp>
        <p:nvCxnSpPr>
          <p:cNvPr id="27" name="Connettore 2 26"/>
          <p:cNvCxnSpPr/>
          <p:nvPr/>
        </p:nvCxnSpPr>
        <p:spPr>
          <a:xfrm rot="5400000">
            <a:off x="6001553" y="3571083"/>
            <a:ext cx="428629"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CasellaDiTesto 29"/>
          <p:cNvSpPr txBox="1"/>
          <p:nvPr/>
        </p:nvSpPr>
        <p:spPr>
          <a:xfrm>
            <a:off x="5572132" y="3786190"/>
            <a:ext cx="1357322" cy="1569660"/>
          </a:xfrm>
          <a:prstGeom prst="rect">
            <a:avLst/>
          </a:prstGeom>
          <a:noFill/>
        </p:spPr>
        <p:txBody>
          <a:bodyPr wrap="square" rtlCol="0">
            <a:spAutoFit/>
          </a:bodyPr>
          <a:lstStyle/>
          <a:p>
            <a:pPr algn="ctr"/>
            <a:r>
              <a:rPr lang="it-IT" sz="1600" dirty="0" smtClean="0">
                <a:latin typeface="+mj-lt"/>
                <a:ea typeface="Verdana" pitchFamily="34" charset="0"/>
                <a:cs typeface="Verdana" pitchFamily="34" charset="0"/>
              </a:rPr>
              <a:t>è il risultato dello sforzo congiunto scuola-famiglia (</a:t>
            </a:r>
            <a:r>
              <a:rPr lang="it-IT" sz="1600" dirty="0" err="1" smtClean="0">
                <a:latin typeface="+mj-lt"/>
                <a:ea typeface="Verdana" pitchFamily="34" charset="0"/>
                <a:cs typeface="Verdana" pitchFamily="34" charset="0"/>
              </a:rPr>
              <a:t>CM</a:t>
            </a:r>
            <a:r>
              <a:rPr lang="it-IT" sz="1600" dirty="0" smtClean="0">
                <a:latin typeface="+mj-lt"/>
                <a:ea typeface="Verdana" pitchFamily="34" charset="0"/>
                <a:cs typeface="Verdana" pitchFamily="34" charset="0"/>
              </a:rPr>
              <a:t> n. 8 6/3/2013).</a:t>
            </a:r>
            <a:endParaRPr lang="it-IT" sz="1600" dirty="0">
              <a:latin typeface="+mj-lt"/>
            </a:endParaRPr>
          </a:p>
        </p:txBody>
      </p:sp>
      <p:cxnSp>
        <p:nvCxnSpPr>
          <p:cNvPr id="35" name="Connettore 2 34"/>
          <p:cNvCxnSpPr/>
          <p:nvPr/>
        </p:nvCxnSpPr>
        <p:spPr>
          <a:xfrm>
            <a:off x="6000760" y="1785926"/>
            <a:ext cx="1357322"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CasellaDiTesto 35"/>
          <p:cNvSpPr txBox="1"/>
          <p:nvPr/>
        </p:nvSpPr>
        <p:spPr>
          <a:xfrm>
            <a:off x="7072330" y="3071810"/>
            <a:ext cx="1643042" cy="584775"/>
          </a:xfrm>
          <a:prstGeom prst="rect">
            <a:avLst/>
          </a:prstGeom>
          <a:noFill/>
        </p:spPr>
        <p:txBody>
          <a:bodyPr wrap="square" rtlCol="0">
            <a:spAutoFit/>
          </a:bodyPr>
          <a:lstStyle/>
          <a:p>
            <a:pPr algn="ctr"/>
            <a:r>
              <a:rPr lang="it-IT" sz="1600" b="1" i="1" dirty="0" smtClean="0"/>
              <a:t>I contenuti sono definiti?</a:t>
            </a:r>
            <a:endParaRPr lang="it-IT" sz="1600" b="1" i="1" dirty="0"/>
          </a:p>
        </p:txBody>
      </p:sp>
      <p:cxnSp>
        <p:nvCxnSpPr>
          <p:cNvPr id="42" name="Connettore 2 41"/>
          <p:cNvCxnSpPr/>
          <p:nvPr/>
        </p:nvCxnSpPr>
        <p:spPr>
          <a:xfrm rot="5400000">
            <a:off x="7643834" y="3929066"/>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CasellaDiTesto 44"/>
          <p:cNvSpPr txBox="1"/>
          <p:nvPr/>
        </p:nvSpPr>
        <p:spPr>
          <a:xfrm>
            <a:off x="7000892" y="4214818"/>
            <a:ext cx="1785950" cy="1077218"/>
          </a:xfrm>
          <a:prstGeom prst="rect">
            <a:avLst/>
          </a:prstGeom>
          <a:noFill/>
        </p:spPr>
        <p:txBody>
          <a:bodyPr wrap="square" rtlCol="0">
            <a:spAutoFit/>
          </a:bodyPr>
          <a:lstStyle/>
          <a:p>
            <a:pPr algn="ctr"/>
            <a:r>
              <a:rPr lang="it-IT" sz="1600" dirty="0" smtClean="0">
                <a:latin typeface="+mj-lt"/>
                <a:ea typeface="Verdana" pitchFamily="34" charset="0"/>
                <a:cs typeface="Verdana" pitchFamily="34" charset="0"/>
              </a:rPr>
              <a:t>Non vengono indicati dalla normativa i contenuti minimi.</a:t>
            </a:r>
            <a:endParaRPr lang="it-IT" sz="1600" dirty="0">
              <a:latin typeface="+mj-lt"/>
            </a:endParaRPr>
          </a:p>
        </p:txBody>
      </p:sp>
      <p:cxnSp>
        <p:nvCxnSpPr>
          <p:cNvPr id="47" name="Connettore 2 46"/>
          <p:cNvCxnSpPr/>
          <p:nvPr/>
        </p:nvCxnSpPr>
        <p:spPr>
          <a:xfrm>
            <a:off x="6215074" y="1000108"/>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CasellaDiTesto 47"/>
          <p:cNvSpPr txBox="1"/>
          <p:nvPr/>
        </p:nvSpPr>
        <p:spPr>
          <a:xfrm>
            <a:off x="7072298" y="785794"/>
            <a:ext cx="2071702" cy="584775"/>
          </a:xfrm>
          <a:prstGeom prst="rect">
            <a:avLst/>
          </a:prstGeom>
          <a:noFill/>
        </p:spPr>
        <p:txBody>
          <a:bodyPr wrap="square" rtlCol="0">
            <a:spAutoFit/>
          </a:bodyPr>
          <a:lstStyle/>
          <a:p>
            <a:pPr algn="ctr"/>
            <a:r>
              <a:rPr lang="it-IT" sz="1600" b="1" i="1" dirty="0" smtClean="0"/>
              <a:t>Chi sceglie il modello da usare?</a:t>
            </a:r>
            <a:endParaRPr lang="it-IT" sz="1600" b="1" i="1" dirty="0"/>
          </a:p>
        </p:txBody>
      </p:sp>
      <p:cxnSp>
        <p:nvCxnSpPr>
          <p:cNvPr id="50" name="Connettore 2 49"/>
          <p:cNvCxnSpPr>
            <a:stCxn id="48" idx="2"/>
          </p:cNvCxnSpPr>
          <p:nvPr/>
        </p:nvCxnSpPr>
        <p:spPr>
          <a:xfrm rot="5400000">
            <a:off x="7882628" y="1560404"/>
            <a:ext cx="415357" cy="356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CasellaDiTesto 52"/>
          <p:cNvSpPr txBox="1"/>
          <p:nvPr/>
        </p:nvSpPr>
        <p:spPr>
          <a:xfrm>
            <a:off x="7215206" y="1785926"/>
            <a:ext cx="1571636" cy="338554"/>
          </a:xfrm>
          <a:prstGeom prst="rect">
            <a:avLst/>
          </a:prstGeom>
          <a:noFill/>
        </p:spPr>
        <p:txBody>
          <a:bodyPr wrap="square" rtlCol="0">
            <a:spAutoFit/>
          </a:bodyPr>
          <a:lstStyle/>
          <a:p>
            <a:pPr algn="ctr"/>
            <a:r>
              <a:rPr lang="it-IT" sz="1600" dirty="0" smtClean="0"/>
              <a:t>La scuola</a:t>
            </a:r>
            <a:endParaRPr lang="it-IT" sz="16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00034" y="357166"/>
            <a:ext cx="8001056"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2400" dirty="0" smtClean="0">
                <a:latin typeface="Verdana" pitchFamily="34" charset="0"/>
                <a:ea typeface="Verdana" pitchFamily="34" charset="0"/>
                <a:cs typeface="Verdana" pitchFamily="34" charset="0"/>
              </a:rPr>
              <a:t>Il PDP non va interpretato come un  adempimento imposto dalla norma ma piuttosto come occasione per attivare processi di progettazione e pianificazione collegiali FUNZIONALI all’inclusione e al successo formativo di tutti gli alunni.</a:t>
            </a:r>
            <a:endParaRPr lang="it-IT" sz="2400" dirty="0">
              <a:latin typeface="Verdana" pitchFamily="34" charset="0"/>
              <a:ea typeface="Verdana" pitchFamily="34" charset="0"/>
              <a:cs typeface="Verdana" pitchFamily="34" charset="0"/>
            </a:endParaRPr>
          </a:p>
        </p:txBody>
      </p:sp>
      <p:sp>
        <p:nvSpPr>
          <p:cNvPr id="4" name="Rettangolo 3"/>
          <p:cNvSpPr/>
          <p:nvPr/>
        </p:nvSpPr>
        <p:spPr>
          <a:xfrm>
            <a:off x="571472" y="3143248"/>
            <a:ext cx="7929618" cy="267765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2400" dirty="0" smtClean="0">
                <a:latin typeface="Verdana" pitchFamily="34" charset="0"/>
                <a:ea typeface="Verdana" pitchFamily="34" charset="0"/>
                <a:cs typeface="Verdana" pitchFamily="34" charset="0"/>
              </a:rPr>
              <a:t>Il PDP è un contratto fra docenti, Istituzione Scolastiche, Istituzioni Socio Sanitarie e famiglia per individuare e organizzare un percorso personalizzato, nel quale devono essere definiti i supporti compensativi e dispensativi che possono portare alla realizzazione del successo scolastico degli alunni DSA</a:t>
            </a:r>
            <a:endParaRPr lang="it-IT" sz="2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2910" y="500042"/>
            <a:ext cx="7929618" cy="563231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2400" b="1" dirty="0" smtClean="0">
                <a:latin typeface="Verdana" pitchFamily="34" charset="0"/>
                <a:ea typeface="Verdana" pitchFamily="34" charset="0"/>
                <a:cs typeface="Verdana" pitchFamily="34" charset="0"/>
              </a:rPr>
              <a:t>Strumenti compensativi</a:t>
            </a:r>
          </a:p>
          <a:p>
            <a:r>
              <a:rPr lang="it-IT" sz="2400" dirty="0" smtClean="0">
                <a:latin typeface="Verdana" pitchFamily="34" charset="0"/>
                <a:ea typeface="Verdana" pitchFamily="34" charset="0"/>
                <a:cs typeface="Verdana" pitchFamily="34" charset="0"/>
              </a:rPr>
              <a:t>Sono tutti i mezzi, digitali e non, di cui una persona con DSA può avvalersi per superare le proprie difficoltà nella scrittura, lettura e nel calcolo. Nel caso di uno studente possono comprendere:</a:t>
            </a:r>
          </a:p>
          <a:p>
            <a:r>
              <a:rPr lang="it-IT" sz="2400" dirty="0" smtClean="0">
                <a:latin typeface="Verdana" pitchFamily="34" charset="0"/>
                <a:ea typeface="Verdana" pitchFamily="34" charset="0"/>
                <a:cs typeface="Verdana" pitchFamily="34" charset="0"/>
              </a:rPr>
              <a:t>Mappe concettuali</a:t>
            </a:r>
          </a:p>
          <a:p>
            <a:r>
              <a:rPr lang="it-IT" sz="2400" dirty="0" smtClean="0">
                <a:latin typeface="Verdana" pitchFamily="34" charset="0"/>
                <a:ea typeface="Verdana" pitchFamily="34" charset="0"/>
                <a:cs typeface="Verdana" pitchFamily="34" charset="0"/>
              </a:rPr>
              <a:t>registrazione delle lezioni,</a:t>
            </a:r>
          </a:p>
          <a:p>
            <a:r>
              <a:rPr lang="it-IT" sz="2400" dirty="0" smtClean="0">
                <a:latin typeface="Verdana" pitchFamily="34" charset="0"/>
                <a:ea typeface="Verdana" pitchFamily="34" charset="0"/>
                <a:cs typeface="Verdana" pitchFamily="34" charset="0"/>
              </a:rPr>
              <a:t>testi in digitale e sintesi vocale;</a:t>
            </a:r>
          </a:p>
          <a:p>
            <a:r>
              <a:rPr lang="it-IT" sz="2400" dirty="0" smtClean="0">
                <a:latin typeface="Verdana" pitchFamily="34" charset="0"/>
                <a:ea typeface="Verdana" pitchFamily="34" charset="0"/>
                <a:cs typeface="Verdana" pitchFamily="34" charset="0"/>
              </a:rPr>
              <a:t>uso della calcolatrice</a:t>
            </a:r>
          </a:p>
          <a:p>
            <a:r>
              <a:rPr lang="it-IT" sz="2400" dirty="0" smtClean="0">
                <a:latin typeface="Verdana" pitchFamily="34" charset="0"/>
                <a:ea typeface="Verdana" pitchFamily="34" charset="0"/>
                <a:cs typeface="Verdana" pitchFamily="34" charset="0"/>
              </a:rPr>
              <a:t>e molti altri</a:t>
            </a:r>
          </a:p>
          <a:p>
            <a:r>
              <a:rPr lang="it-IT" sz="2400" dirty="0" smtClean="0">
                <a:latin typeface="Verdana" pitchFamily="34" charset="0"/>
                <a:ea typeface="Verdana" pitchFamily="34" charset="0"/>
                <a:cs typeface="Verdana" pitchFamily="34" charset="0"/>
              </a:rPr>
              <a:t>Sempre nel caso di uno studente, gli strumenti compensativi vengono indicati nel </a:t>
            </a:r>
            <a:r>
              <a:rPr lang="it-IT" sz="2400" dirty="0" smtClean="0">
                <a:latin typeface="Verdana" pitchFamily="34" charset="0"/>
                <a:ea typeface="Verdana" pitchFamily="34" charset="0"/>
                <a:cs typeface="Verdana" pitchFamily="34" charset="0"/>
                <a:hlinkClick r:id="rId2" tooltip="Piano Didattico Personalizzato"/>
              </a:rPr>
              <a:t>Piano Didattico Personalizzato</a:t>
            </a:r>
            <a:r>
              <a:rPr lang="it-IT" sz="2400" dirty="0" smtClean="0">
                <a:latin typeface="Verdana" pitchFamily="34" charset="0"/>
                <a:ea typeface="Verdana" pitchFamily="34" charset="0"/>
                <a:cs typeface="Verdana" pitchFamily="34" charset="0"/>
              </a:rPr>
              <a:t> (PDP) come indicato dalla Legge 170/2010. </a:t>
            </a:r>
            <a:endParaRPr lang="it-IT" sz="2400" dirty="0">
              <a:latin typeface="Verdana" pitchFamily="34" charset="0"/>
              <a:ea typeface="Verdana" pitchFamily="34" charset="0"/>
              <a:cs typeface="Verdana" pitchFamily="34" charset="0"/>
            </a:endParaRPr>
          </a:p>
        </p:txBody>
      </p:sp>
      <p:pic>
        <p:nvPicPr>
          <p:cNvPr id="64513" name="Picture 1"/>
          <p:cNvPicPr>
            <a:picLocks noChangeAspect="1" noChangeArrowheads="1"/>
          </p:cNvPicPr>
          <p:nvPr/>
        </p:nvPicPr>
        <p:blipFill>
          <a:blip r:embed="rId3" cstate="print"/>
          <a:srcRect/>
          <a:stretch>
            <a:fillRect/>
          </a:stretch>
        </p:blipFill>
        <p:spPr bwMode="auto">
          <a:xfrm>
            <a:off x="6357950" y="2500306"/>
            <a:ext cx="1571636"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s://lh3.googleusercontent.com/on5zTrEgyhGBWDR3G1bILK3GMjiuHi5hsp8Voqv_Wys7UAJvh9ER_fc7LXqDVAgfmK8_JOZw3z94wbMa_bVgxwLrVXgcwITJ0JPL38iL-cZQlHmTfsxm0Pa6TmbFM-uw-SIHNXFxRg"/>
          <p:cNvPicPr>
            <a:picLocks noChangeAspect="1" noChangeArrowheads="1"/>
          </p:cNvPicPr>
          <p:nvPr/>
        </p:nvPicPr>
        <p:blipFill>
          <a:blip r:embed="rId2"/>
          <a:srcRect/>
          <a:stretch>
            <a:fillRect/>
          </a:stretch>
        </p:blipFill>
        <p:spPr bwMode="auto">
          <a:xfrm>
            <a:off x="0" y="-38101"/>
            <a:ext cx="9153525" cy="6896101"/>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
            <a:ext cx="9144000" cy="6857999"/>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it-IT" sz="2400" b="1" dirty="0" smtClean="0">
                <a:latin typeface="Verdana" pitchFamily="34" charset="0"/>
                <a:ea typeface="Verdana" pitchFamily="34" charset="0"/>
                <a:cs typeface="Verdana" pitchFamily="34" charset="0"/>
              </a:rPr>
              <a:t>Misure </a:t>
            </a:r>
            <a:r>
              <a:rPr lang="it-IT" sz="2400" b="1" dirty="0" err="1" smtClean="0">
                <a:latin typeface="Verdana" pitchFamily="34" charset="0"/>
                <a:ea typeface="Verdana" pitchFamily="34" charset="0"/>
                <a:cs typeface="Verdana" pitchFamily="34" charset="0"/>
              </a:rPr>
              <a:t>dispensative</a:t>
            </a:r>
            <a:endParaRPr lang="it-IT" sz="2400" b="1" dirty="0" smtClean="0">
              <a:latin typeface="Verdana" pitchFamily="34" charset="0"/>
              <a:ea typeface="Verdana" pitchFamily="34" charset="0"/>
              <a:cs typeface="Verdana" pitchFamily="34" charset="0"/>
            </a:endParaRPr>
          </a:p>
          <a:p>
            <a:endParaRPr lang="it-IT" sz="2400" b="1" dirty="0" smtClean="0">
              <a:latin typeface="Verdana" pitchFamily="34" charset="0"/>
              <a:ea typeface="Verdana" pitchFamily="34" charset="0"/>
              <a:cs typeface="Verdana" pitchFamily="34" charset="0"/>
            </a:endParaRPr>
          </a:p>
          <a:p>
            <a:r>
              <a:rPr lang="it-IT" sz="2400" dirty="0" smtClean="0">
                <a:latin typeface="Verdana" pitchFamily="34" charset="0"/>
                <a:ea typeface="Verdana" pitchFamily="34" charset="0"/>
                <a:cs typeface="Verdana" pitchFamily="34" charset="0"/>
              </a:rPr>
              <a:t>Le misure </a:t>
            </a:r>
            <a:r>
              <a:rPr lang="it-IT" sz="2400" dirty="0" err="1" smtClean="0">
                <a:latin typeface="Verdana" pitchFamily="34" charset="0"/>
                <a:ea typeface="Verdana" pitchFamily="34" charset="0"/>
                <a:cs typeface="Verdana" pitchFamily="34" charset="0"/>
              </a:rPr>
              <a:t>dispensative</a:t>
            </a:r>
            <a:r>
              <a:rPr lang="it-IT" sz="2400" dirty="0" smtClean="0">
                <a:latin typeface="Verdana" pitchFamily="34" charset="0"/>
                <a:ea typeface="Verdana" pitchFamily="34" charset="0"/>
                <a:cs typeface="Verdana" pitchFamily="34" charset="0"/>
              </a:rPr>
              <a:t> permettono allo studente di svolgere con alcuni accorgimenti o non svolgere le prestazioni che risultano particolarmente difficili a causa del proprio DSA.</a:t>
            </a:r>
            <a:br>
              <a:rPr lang="it-IT" sz="2400" dirty="0" smtClean="0">
                <a:latin typeface="Verdana" pitchFamily="34" charset="0"/>
                <a:ea typeface="Verdana" pitchFamily="34" charset="0"/>
                <a:cs typeface="Verdana" pitchFamily="34" charset="0"/>
              </a:rPr>
            </a:br>
            <a:r>
              <a:rPr lang="it-IT" sz="2400" dirty="0" smtClean="0">
                <a:latin typeface="Verdana" pitchFamily="34" charset="0"/>
                <a:ea typeface="Verdana" pitchFamily="34" charset="0"/>
                <a:cs typeface="Verdana" pitchFamily="34" charset="0"/>
              </a:rPr>
              <a:t>Alcuni esempi sono:</a:t>
            </a:r>
          </a:p>
          <a:p>
            <a:r>
              <a:rPr lang="it-IT" sz="2400" dirty="0" smtClean="0">
                <a:latin typeface="Verdana" pitchFamily="34" charset="0"/>
                <a:ea typeface="Verdana" pitchFamily="34" charset="0"/>
                <a:cs typeface="Verdana" pitchFamily="34" charset="0"/>
              </a:rPr>
              <a:t>Interrogazioni programmate;</a:t>
            </a:r>
          </a:p>
          <a:p>
            <a:r>
              <a:rPr lang="it-IT" sz="2400" dirty="0" smtClean="0">
                <a:latin typeface="Verdana" pitchFamily="34" charset="0"/>
                <a:ea typeface="Verdana" pitchFamily="34" charset="0"/>
                <a:cs typeface="Verdana" pitchFamily="34" charset="0"/>
              </a:rPr>
              <a:t>verifiche orali e non scritte;</a:t>
            </a:r>
          </a:p>
          <a:p>
            <a:r>
              <a:rPr lang="it-IT" sz="2400" dirty="0" smtClean="0">
                <a:latin typeface="Verdana" pitchFamily="34" charset="0"/>
                <a:ea typeface="Verdana" pitchFamily="34" charset="0"/>
                <a:cs typeface="Verdana" pitchFamily="34" charset="0"/>
              </a:rPr>
              <a:t>tempi supplementari per lo svolgimento delle prove;</a:t>
            </a:r>
          </a:p>
          <a:p>
            <a:r>
              <a:rPr lang="it-IT" sz="2400" dirty="0" smtClean="0">
                <a:latin typeface="Verdana" pitchFamily="34" charset="0"/>
                <a:ea typeface="Verdana" pitchFamily="34" charset="0"/>
                <a:cs typeface="Verdana" pitchFamily="34" charset="0"/>
              </a:rPr>
              <a:t>valutazione dei contenuti, non della forma;</a:t>
            </a:r>
          </a:p>
          <a:p>
            <a:r>
              <a:rPr lang="it-IT" sz="2400" dirty="0" smtClean="0">
                <a:latin typeface="Verdana" pitchFamily="34" charset="0"/>
                <a:ea typeface="Verdana" pitchFamily="34" charset="0"/>
                <a:cs typeface="Verdana" pitchFamily="34" charset="0"/>
              </a:rPr>
              <a:t>dispensa dal copiare e dal prendere appunti;</a:t>
            </a:r>
          </a:p>
          <a:p>
            <a:r>
              <a:rPr lang="it-IT" sz="2400" dirty="0" smtClean="0">
                <a:latin typeface="Verdana" pitchFamily="34" charset="0"/>
                <a:ea typeface="Verdana" pitchFamily="34" charset="0"/>
                <a:cs typeface="Verdana" pitchFamily="34" charset="0"/>
              </a:rPr>
              <a:t>dispensa dall'uso del corsivo.</a:t>
            </a:r>
          </a:p>
          <a:p>
            <a:r>
              <a:rPr lang="it-IT" sz="2400" dirty="0" smtClean="0">
                <a:latin typeface="Verdana" pitchFamily="34" charset="0"/>
                <a:ea typeface="Verdana" pitchFamily="34" charset="0"/>
                <a:cs typeface="Verdana" pitchFamily="34" charset="0"/>
              </a:rPr>
              <a:t>Le misure </a:t>
            </a:r>
            <a:r>
              <a:rPr lang="it-IT" sz="2400" dirty="0" err="1" smtClean="0">
                <a:latin typeface="Verdana" pitchFamily="34" charset="0"/>
                <a:ea typeface="Verdana" pitchFamily="34" charset="0"/>
                <a:cs typeface="Verdana" pitchFamily="34" charset="0"/>
              </a:rPr>
              <a:t>dispensative</a:t>
            </a:r>
            <a:r>
              <a:rPr lang="it-IT" sz="2400" dirty="0" smtClean="0">
                <a:latin typeface="Verdana" pitchFamily="34" charset="0"/>
                <a:ea typeface="Verdana" pitchFamily="34" charset="0"/>
                <a:cs typeface="Verdana" pitchFamily="34" charset="0"/>
              </a:rPr>
              <a:t> devono essere riportate nel </a:t>
            </a:r>
            <a:r>
              <a:rPr lang="it-IT" sz="2400" dirty="0" smtClean="0">
                <a:latin typeface="Verdana" pitchFamily="34" charset="0"/>
                <a:ea typeface="Verdana" pitchFamily="34" charset="0"/>
                <a:cs typeface="Verdana" pitchFamily="34" charset="0"/>
                <a:hlinkClick r:id="rId2" tooltip="Piano Didattico Personalizzato"/>
              </a:rPr>
              <a:t>Piano Didattico Personalizzato</a:t>
            </a:r>
            <a:r>
              <a:rPr lang="it-IT" sz="2400" dirty="0" smtClean="0">
                <a:latin typeface="Verdana" pitchFamily="34" charset="0"/>
                <a:ea typeface="Verdana" pitchFamily="34" charset="0"/>
                <a:cs typeface="Verdana" pitchFamily="34" charset="0"/>
              </a:rPr>
              <a:t> assieme agli strumenti compensativi, come previsto dalla Legge 170/2010.  </a:t>
            </a:r>
            <a:br>
              <a:rPr lang="it-IT" sz="2400" dirty="0" smtClean="0">
                <a:latin typeface="Verdana" pitchFamily="34" charset="0"/>
                <a:ea typeface="Verdana" pitchFamily="34" charset="0"/>
                <a:cs typeface="Verdana" pitchFamily="34" charset="0"/>
              </a:rPr>
            </a:br>
            <a:r>
              <a:rPr lang="it-IT" sz="2400" dirty="0" smtClean="0">
                <a:latin typeface="Verdana" pitchFamily="34" charset="0"/>
                <a:ea typeface="Verdana" pitchFamily="34" charset="0"/>
                <a:cs typeface="Verdana" pitchFamily="34" charset="0"/>
              </a:rPr>
              <a:t>La loro adozione deve essere valutata sulla base delle capacità individuali e le caratteristiche del DSA</a:t>
            </a:r>
            <a:endParaRPr lang="it-IT" sz="2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683264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Verdana" pitchFamily="34" charset="0"/>
                <a:ea typeface="Verdana" pitchFamily="34" charset="0"/>
                <a:cs typeface="Verdana" pitchFamily="34" charset="0"/>
              </a:rPr>
              <a:t>LE VERIFICHE E LE VALUTAZIONI PERSONALIZZATE PER STUDENTI DSA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Verifiche orali programmate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Consegne brevi e chiare in stampato maiuscolo ( </a:t>
            </a:r>
            <a:r>
              <a:rPr kumimoji="0" lang="it-IT" sz="2000" b="0" i="0" u="none" strike="noStrike" cap="none" normalizeH="0" baseline="0" dirty="0" err="1" smtClean="0">
                <a:ln>
                  <a:noFill/>
                </a:ln>
                <a:solidFill>
                  <a:srgbClr val="000000"/>
                </a:solidFill>
                <a:effectLst/>
                <a:latin typeface="Verdana" pitchFamily="34" charset="0"/>
                <a:ea typeface="Verdana" pitchFamily="34" charset="0"/>
                <a:cs typeface="Verdana" pitchFamily="34" charset="0"/>
              </a:rPr>
              <a:t>Verdana</a:t>
            </a: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- 14 -interlinea 1.5)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Verifiche con domande guida</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Tempi più lunghi o verifiche più brevi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Compensare eventuali verifiche scritte negative con prove orali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Scomposizione delle prove in sotto obiettivi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Uso di mediatori didattici durante le prove scritte e orali (mappe concettuali e mentali, schemi, tabelle )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Algoritmi ed esercizi guidati per  COMPITI POLIRISOLVIBILI (AFFRONTABILI A DIVERSI LIVELLI  </a:t>
            </a:r>
            <a:r>
              <a:rPr kumimoji="0" lang="it-IT" sz="2000" b="0" i="0" u="none" strike="noStrike" cap="none" normalizeH="0" baseline="0" dirty="0" err="1" smtClean="0">
                <a:ln>
                  <a:noFill/>
                </a:ln>
                <a:solidFill>
                  <a:srgbClr val="000000"/>
                </a:solidFill>
                <a:effectLst/>
                <a:latin typeface="Verdana" pitchFamily="34" charset="0"/>
                <a:ea typeface="Verdana" pitchFamily="34" charset="0"/>
                <a:cs typeface="Verdana" pitchFamily="34" charset="0"/>
              </a:rPr>
              <a:t>DI</a:t>
            </a: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COMPETENZA)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Uso di strumenti compensativi, tecnologici e informatici concordati con lo studente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Prove informatizzate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Prove con vari tipi di adattamento: riduzione, semplificazione, facilitazione, arricchimento,</a:t>
            </a:r>
            <a:r>
              <a:rPr kumimoji="0" lang="it-IT" sz="2000" b="0" i="0" u="none" strike="noStrike" cap="none" normalizeH="0" baseline="0" dirty="0" err="1" smtClean="0">
                <a:ln>
                  <a:noFill/>
                </a:ln>
                <a:solidFill>
                  <a:srgbClr val="000000"/>
                </a:solidFill>
                <a:effectLst/>
                <a:latin typeface="Verdana" pitchFamily="34" charset="0"/>
                <a:ea typeface="Verdana" pitchFamily="34" charset="0"/>
                <a:cs typeface="Verdana" pitchFamily="34" charset="0"/>
              </a:rPr>
              <a:t>sequenzializzazione</a:t>
            </a: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 strutturazione in fasi</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Diminuire il carico cognitivo estraneo e le ridondanze</a:t>
            </a:r>
          </a:p>
          <a:p>
            <a:pPr marL="0" marR="0" lvl="0" indent="0" algn="l" defTabSz="914400" rtl="0" eaLnBrk="0" fontAlgn="base" latinLnBrk="0" hangingPunct="0">
              <a:lnSpc>
                <a:spcPct val="100000"/>
              </a:lnSpc>
              <a:spcBef>
                <a:spcPct val="0"/>
              </a:spcBef>
              <a:spcAft>
                <a:spcPct val="0"/>
              </a:spcAft>
              <a:buClrTx/>
              <a:buSzTx/>
              <a:tabLst/>
            </a:pP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0" y="0"/>
            <a:ext cx="9144000" cy="16312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Verdana" pitchFamily="34" charset="0"/>
                <a:ea typeface="Verdana" pitchFamily="34" charset="0"/>
                <a:cs typeface="Verdana" pitchFamily="34" charset="0"/>
              </a:rPr>
              <a:t>Prove di verifica scritta personalizzate: </a:t>
            </a:r>
            <a:endParaRPr kumimoji="0" lang="it-IT" sz="2000" b="1"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Con meno richieste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Domande a risposte chiuse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Variante vero/falso –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Griglie con matrici da completare – </a:t>
            </a:r>
            <a:r>
              <a:rPr kumimoji="0" lang="it-IT" sz="2000" b="0" i="0" u="none" strike="noStrike" cap="none" normalizeH="0" baseline="0" dirty="0" err="1" smtClean="0">
                <a:ln>
                  <a:noFill/>
                </a:ln>
                <a:solidFill>
                  <a:schemeClr val="tx1"/>
                </a:solidFill>
                <a:effectLst/>
                <a:latin typeface="Verdana" pitchFamily="34" charset="0"/>
                <a:ea typeface="Verdana" pitchFamily="34" charset="0"/>
                <a:cs typeface="Verdana" pitchFamily="34" charset="0"/>
              </a:rPr>
              <a:t>Cloze</a:t>
            </a: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a:t>
            </a:r>
          </a:p>
        </p:txBody>
      </p:sp>
      <p:sp>
        <p:nvSpPr>
          <p:cNvPr id="82946" name="Rectangle 2"/>
          <p:cNvSpPr>
            <a:spLocks noChangeArrowheads="1"/>
          </p:cNvSpPr>
          <p:nvPr/>
        </p:nvSpPr>
        <p:spPr bwMode="auto">
          <a:xfrm>
            <a:off x="0" y="1714488"/>
            <a:ext cx="9144000" cy="132343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Verdana" pitchFamily="34" charset="0"/>
                <a:ea typeface="Verdana" pitchFamily="34" charset="0"/>
                <a:cs typeface="Verdana" pitchFamily="34" charset="0"/>
              </a:rPr>
              <a:t>I COMPITI A CASA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Concordare con chiarezza il carico dei compiti e dare elenchi chiari dei paragrafi del libro di testo da considerare, con le indicazioni precise delle pagine del libro.</a:t>
            </a:r>
          </a:p>
        </p:txBody>
      </p:sp>
      <p:sp>
        <p:nvSpPr>
          <p:cNvPr id="82947" name="Rectangle 3"/>
          <p:cNvSpPr>
            <a:spLocks noChangeArrowheads="1"/>
          </p:cNvSpPr>
          <p:nvPr/>
        </p:nvSpPr>
        <p:spPr bwMode="auto">
          <a:xfrm>
            <a:off x="0" y="3071811"/>
            <a:ext cx="9144000" cy="317009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Verdana" pitchFamily="34" charset="0"/>
                <a:ea typeface="Verdana" pitchFamily="34" charset="0"/>
                <a:cs typeface="Verdana" pitchFamily="34" charset="0"/>
              </a:rPr>
              <a:t>COME IMPOSTARE I COMPITI IN CLASSE </a:t>
            </a:r>
            <a:endParaRPr kumimoji="0" lang="it-IT" sz="2000" b="1"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err="1" smtClean="0">
                <a:ln>
                  <a:noFill/>
                </a:ln>
                <a:solidFill>
                  <a:srgbClr val="000000"/>
                </a:solidFill>
                <a:effectLst/>
                <a:latin typeface="Verdana" pitchFamily="34" charset="0"/>
                <a:ea typeface="Verdana" pitchFamily="34" charset="0"/>
                <a:cs typeface="Verdana" pitchFamily="34" charset="0"/>
              </a:rPr>
              <a:t>•Nelle</a:t>
            </a: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verifiche dare consegne con frasi brevi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Utilizzare il carattere maiuscolo «</a:t>
            </a:r>
            <a:r>
              <a:rPr kumimoji="0" lang="it-IT" sz="2000" i="0" u="none" strike="noStrike" cap="none" normalizeH="0" baseline="0" dirty="0" err="1" smtClean="0">
                <a:ln>
                  <a:noFill/>
                </a:ln>
                <a:solidFill>
                  <a:srgbClr val="000000"/>
                </a:solidFill>
                <a:effectLst/>
                <a:latin typeface="Verdana" pitchFamily="34" charset="0"/>
                <a:ea typeface="Verdana" pitchFamily="34" charset="0"/>
                <a:cs typeface="Verdana" pitchFamily="34" charset="0"/>
              </a:rPr>
              <a:t>Verdana</a:t>
            </a: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14, interlinea 1.5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Preferire compiti con domande a risposta multipla, piuttosto che domande aperte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Permettere anzi incoraggiare l’utilizzo della sintesi vocale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Permettere l’utilizzo di mappe guida con stampato maiuscolo, semplici e colorate.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Permettere l’ utilizzo di tabelle, formulari, calcolatrice L’USO DELLA MAPPE </a:t>
            </a:r>
            <a:endParaRPr kumimoji="0" lang="it-IT" sz="200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
          <p:cNvSpPr>
            <a:spLocks noChangeArrowheads="1"/>
          </p:cNvSpPr>
          <p:nvPr/>
        </p:nvSpPr>
        <p:spPr bwMode="auto">
          <a:xfrm>
            <a:off x="0" y="571480"/>
            <a:ext cx="9144000" cy="2246769"/>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Le mappe lessicalizzate permettono un rapido recupero dei termini specifici e dei nessi causali (presenza dei connettivi logici e dei concetti cardine) e costituiscono un supporto per un discorso espositivo.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000000"/>
                </a:solidFill>
                <a:effectLst/>
                <a:latin typeface="Verdana" pitchFamily="34" charset="0"/>
                <a:ea typeface="Verdana" pitchFamily="34" charset="0"/>
                <a:cs typeface="Verdana" pitchFamily="34" charset="0"/>
              </a:rPr>
              <a:t>• Sono utili anche esercitazioni che permettano di passare dalle mappe o schemi al testo, con un glossario di parole chiave che consentano di espandere i concetti in maniera strutturata</a:t>
            </a:r>
            <a:r>
              <a:rPr kumimoji="0" lang="it-IT"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3970" name="Rectangle 2"/>
          <p:cNvSpPr>
            <a:spLocks noChangeArrowheads="1"/>
          </p:cNvSpPr>
          <p:nvPr/>
        </p:nvSpPr>
        <p:spPr bwMode="auto">
          <a:xfrm>
            <a:off x="0" y="3500438"/>
            <a:ext cx="9144000" cy="1938992"/>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Verdana" pitchFamily="34" charset="0"/>
                <a:ea typeface="Verdana" pitchFamily="34" charset="0"/>
                <a:cs typeface="Verdana" pitchFamily="34" charset="0"/>
              </a:rPr>
              <a:t>LA LENTEZZA </a:t>
            </a:r>
            <a:r>
              <a:rPr kumimoji="0" lang="it-IT" sz="2000" b="1" i="0" u="none" strike="noStrike" cap="none" normalizeH="0" baseline="0" dirty="0" err="1" smtClean="0">
                <a:ln>
                  <a:noFill/>
                </a:ln>
                <a:solidFill>
                  <a:schemeClr val="tx1"/>
                </a:solidFill>
                <a:effectLst/>
                <a:latin typeface="Verdana" pitchFamily="34" charset="0"/>
                <a:ea typeface="Verdana" pitchFamily="34" charset="0"/>
                <a:cs typeface="Verdana" pitchFamily="34" charset="0"/>
              </a:rPr>
              <a:t>DI</a:t>
            </a:r>
            <a:r>
              <a:rPr kumimoji="0" lang="it-IT" sz="2000" b="1" i="0" u="none" strike="noStrike" cap="none" normalizeH="0" baseline="0" dirty="0" smtClean="0">
                <a:ln>
                  <a:noFill/>
                </a:ln>
                <a:solidFill>
                  <a:schemeClr val="tx1"/>
                </a:solidFill>
                <a:effectLst/>
                <a:latin typeface="Verdana" pitchFamily="34" charset="0"/>
                <a:ea typeface="Verdana" pitchFamily="34" charset="0"/>
                <a:cs typeface="Verdana" pitchFamily="34" charset="0"/>
              </a:rPr>
              <a:t> ACCESSO LESSICALE </a:t>
            </a:r>
            <a:endPar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Con alunni DSA è necessario tollerare la lentezza di accesso lessicale ed è importante considerare piuttosto:</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la padronanza dell’argomento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il riconoscimento corretto delle informazioni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it-IT"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la capacità di autocorrezione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928663" y="571480"/>
            <a:ext cx="7143800" cy="55546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85852" y="1305342"/>
            <a:ext cx="6357982" cy="4401205"/>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lvl="0" fontAlgn="base">
              <a:spcBef>
                <a:spcPct val="0"/>
              </a:spcBef>
              <a:spcAft>
                <a:spcPct val="0"/>
              </a:spcAft>
            </a:pPr>
            <a:r>
              <a:rPr lang="it-IT" sz="2000" b="1" dirty="0" smtClean="0">
                <a:solidFill>
                  <a:schemeClr val="bg1"/>
                </a:solidFill>
                <a:latin typeface="Verdana" pitchFamily="34" charset="0"/>
                <a:ea typeface="Verdana" pitchFamily="34" charset="0"/>
                <a:cs typeface="Verdana" pitchFamily="34" charset="0"/>
              </a:rPr>
              <a:t>CONSIGLI UTILI </a:t>
            </a:r>
            <a:endParaRPr lang="it-IT" sz="2000" dirty="0" smtClean="0">
              <a:solidFill>
                <a:schemeClr val="bg1"/>
              </a:solidFill>
              <a:latin typeface="Verdana" pitchFamily="34" charset="0"/>
              <a:ea typeface="Verdana" pitchFamily="34" charset="0"/>
              <a:cs typeface="Verdana" pitchFamily="34" charset="0"/>
            </a:endParaRP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Verifiche frequenti</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Suddivisioni del materiale oggetto di valutazione e di studio </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Ridurre la fatica di memorizzazione </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Supportare il ragionamento attraverso domande stimolo </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Facilitare l’accesso lessicale di termini specifici (glossario) </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Utilizzare mediatori didattici (slide, mappe, immagini) </a:t>
            </a:r>
          </a:p>
          <a:p>
            <a:pPr lvl="0" eaLnBrk="0" fontAlgn="base" hangingPunct="0">
              <a:spcBef>
                <a:spcPct val="0"/>
              </a:spcBef>
              <a:spcAft>
                <a:spcPct val="0"/>
              </a:spcAft>
              <a:buFontTx/>
              <a:buChar char="•"/>
            </a:pPr>
            <a:r>
              <a:rPr lang="it-IT" sz="2000" dirty="0" smtClean="0">
                <a:solidFill>
                  <a:schemeClr val="bg1"/>
                </a:solidFill>
                <a:latin typeface="Verdana" pitchFamily="34" charset="0"/>
                <a:ea typeface="Verdana" pitchFamily="34" charset="0"/>
                <a:cs typeface="Verdana" pitchFamily="34" charset="0"/>
              </a:rPr>
              <a:t>Guidare l’esposizione orale per es. proponendo l’interrogazione come risoluzione di un problema, guidato da domande stimolo.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0" y="0"/>
            <a:ext cx="9144000" cy="640175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fontAlgn="base">
              <a:spcBef>
                <a:spcPct val="0"/>
              </a:spcBef>
              <a:spcAft>
                <a:spcPct val="0"/>
              </a:spcAft>
            </a:pPr>
            <a:r>
              <a:rPr lang="it-IT" sz="3200" b="1" dirty="0" smtClean="0">
                <a:solidFill>
                  <a:srgbClr val="FF0000"/>
                </a:solidFill>
                <a:latin typeface="inherit"/>
                <a:cs typeface="Arial" pitchFamily="34" charset="0"/>
              </a:rPr>
              <a:t>Le Lingue straniere</a:t>
            </a:r>
            <a:endParaRPr lang="it-IT" sz="3200" dirty="0" smtClean="0">
              <a:solidFill>
                <a:srgbClr val="FF0000"/>
              </a:solidFill>
              <a:latin typeface="inherit"/>
              <a:cs typeface="Arial" pitchFamily="34" charset="0"/>
            </a:endParaRPr>
          </a:p>
          <a:p>
            <a:pPr lvl="0" eaLnBrk="0" fontAlgn="base" hangingPunct="0">
              <a:spcBef>
                <a:spcPct val="0"/>
              </a:spcBef>
              <a:spcAft>
                <a:spcPct val="0"/>
              </a:spcAft>
            </a:pPr>
            <a:r>
              <a:rPr lang="it-IT" dirty="0" smtClean="0">
                <a:solidFill>
                  <a:srgbClr val="53534E"/>
                </a:solidFill>
                <a:latin typeface="myriad-pro"/>
                <a:cs typeface="Arial" pitchFamily="34" charset="0"/>
              </a:rPr>
              <a:t>Nel piano didattico personalizzato di un ragazzo dislessico sono incluse tutte le strategie didattiche per permettere l'apprendimento delle lingue straniere (il latino e il greco non vengono considerate lingue straniere).</a:t>
            </a:r>
            <a:endParaRPr lang="it-IT" sz="1050" dirty="0" smtClean="0">
              <a:solidFill>
                <a:srgbClr val="53534E"/>
              </a:solidFill>
              <a:latin typeface="myriad-pro"/>
              <a:cs typeface="Arial" pitchFamily="34" charset="0"/>
            </a:endParaRPr>
          </a:p>
          <a:p>
            <a:pPr lvl="0" eaLnBrk="0" fontAlgn="base" hangingPunct="0">
              <a:spcBef>
                <a:spcPct val="0"/>
              </a:spcBef>
              <a:spcAft>
                <a:spcPct val="0"/>
              </a:spcAft>
            </a:pPr>
            <a:r>
              <a:rPr lang="it-IT" dirty="0" smtClean="0">
                <a:solidFill>
                  <a:srgbClr val="53534E"/>
                </a:solidFill>
                <a:latin typeface="myriad-pro"/>
                <a:cs typeface="Arial" pitchFamily="34" charset="0"/>
              </a:rPr>
              <a:t>Troviamo indicazioni nelle </a:t>
            </a:r>
            <a:r>
              <a:rPr lang="it-IT" dirty="0" smtClean="0">
                <a:solidFill>
                  <a:srgbClr val="53534E"/>
                </a:solidFill>
                <a:latin typeface="myriad-pro"/>
                <a:cs typeface="Arial" pitchFamily="34" charset="0"/>
                <a:hlinkClick r:id="rId2" tooltip="Linee Guida 2011 - Lingue Straniere"/>
              </a:rPr>
              <a:t>Linee Guida al punto 4.4, "Didattica per le lingue straniere"</a:t>
            </a:r>
            <a:r>
              <a:rPr lang="it-IT" dirty="0" smtClean="0">
                <a:solidFill>
                  <a:srgbClr val="53534E"/>
                </a:solidFill>
                <a:latin typeface="myriad-pro"/>
                <a:cs typeface="Arial" pitchFamily="34" charset="0"/>
              </a:rPr>
              <a:t>.</a:t>
            </a:r>
            <a:endParaRPr lang="it-IT" sz="1050" dirty="0" smtClean="0">
              <a:solidFill>
                <a:srgbClr val="53534E"/>
              </a:solidFill>
              <a:latin typeface="myriad-pro"/>
              <a:cs typeface="Arial" pitchFamily="34" charset="0"/>
            </a:endParaRPr>
          </a:p>
          <a:p>
            <a:pPr lvl="0" eaLnBrk="0" fontAlgn="base" hangingPunct="0">
              <a:spcBef>
                <a:spcPct val="0"/>
              </a:spcBef>
              <a:spcAft>
                <a:spcPct val="0"/>
              </a:spcAft>
            </a:pPr>
            <a:r>
              <a:rPr lang="it-IT" dirty="0" smtClean="0">
                <a:solidFill>
                  <a:srgbClr val="53534E"/>
                </a:solidFill>
                <a:latin typeface="myriad-pro"/>
                <a:cs typeface="Arial" pitchFamily="34" charset="0"/>
              </a:rPr>
              <a:t>Per alcuni ragazzi è possibile richiedere la dispensa dalle valutazioni scritte, sia durante l'anno scolastico che durante gli esami di Stato, nel caso questa richiesta sia stata indicata dallo specialista nella diagnosi. Come riportato nelle linee guida:</a:t>
            </a:r>
            <a:endParaRPr lang="it-IT" sz="1050" dirty="0" smtClean="0">
              <a:solidFill>
                <a:srgbClr val="53534E"/>
              </a:solidFill>
              <a:latin typeface="myriad-pro"/>
              <a:cs typeface="Arial" pitchFamily="34" charset="0"/>
            </a:endParaRPr>
          </a:p>
          <a:p>
            <a:pPr lvl="0" eaLnBrk="0" fontAlgn="base" hangingPunct="0">
              <a:spcBef>
                <a:spcPct val="0"/>
              </a:spcBef>
              <a:spcAft>
                <a:spcPct val="0"/>
              </a:spcAft>
            </a:pPr>
            <a:r>
              <a:rPr lang="it-IT" i="1" dirty="0" smtClean="0">
                <a:solidFill>
                  <a:srgbClr val="53534E"/>
                </a:solidFill>
                <a:latin typeface="myriad-pro"/>
                <a:cs typeface="Arial" pitchFamily="34" charset="0"/>
              </a:rPr>
              <a:t>“in caso di disturbo grave e previa verifica della presenza delle condizioni previste all’Art. 6, comma 5 del D.M. 12 luglio 2011, è possibile in corso d’anno </a:t>
            </a:r>
            <a:r>
              <a:rPr lang="it-IT" b="1" i="1" dirty="0" smtClean="0">
                <a:solidFill>
                  <a:srgbClr val="53534E"/>
                </a:solidFill>
                <a:latin typeface="myriad-pro"/>
                <a:cs typeface="Arial" pitchFamily="34" charset="0"/>
              </a:rPr>
              <a:t>dispensare </a:t>
            </a:r>
          </a:p>
          <a:p>
            <a:pPr lvl="0" eaLnBrk="0" fontAlgn="base" hangingPunct="0">
              <a:spcBef>
                <a:spcPct val="0"/>
              </a:spcBef>
              <a:spcAft>
                <a:spcPct val="0"/>
              </a:spcAft>
            </a:pPr>
            <a:r>
              <a:rPr lang="it-IT" b="1" i="1" dirty="0" smtClean="0">
                <a:solidFill>
                  <a:srgbClr val="53534E"/>
                </a:solidFill>
                <a:latin typeface="myriad-pro"/>
                <a:cs typeface="Arial" pitchFamily="34" charset="0"/>
              </a:rPr>
              <a:t>l’alunno dalla valutazione nelle prove scritte e, in sede di esame di Stato, prevedere una prova orale sostitutiva di quella scritta</a:t>
            </a:r>
            <a:r>
              <a:rPr lang="it-IT" i="1" dirty="0" smtClean="0">
                <a:solidFill>
                  <a:srgbClr val="53534E"/>
                </a:solidFill>
                <a:latin typeface="myriad-pro"/>
                <a:cs typeface="Arial" pitchFamily="34" charset="0"/>
              </a:rPr>
              <a:t>, i cui contenuti e le cui modalità sono stabiliti dalla Commissione d’esame sulla base della documentazione fornita dai Consigli di Classe.</a:t>
            </a:r>
            <a:r>
              <a:rPr lang="it-IT" dirty="0" smtClean="0">
                <a:solidFill>
                  <a:srgbClr val="53534E"/>
                </a:solidFill>
                <a:latin typeface="myriad-pro"/>
                <a:cs typeface="Arial" pitchFamily="34" charset="0"/>
              </a:rPr>
              <a:t/>
            </a:r>
            <a:br>
              <a:rPr lang="it-IT" dirty="0" smtClean="0">
                <a:solidFill>
                  <a:srgbClr val="53534E"/>
                </a:solidFill>
                <a:latin typeface="myriad-pro"/>
                <a:cs typeface="Arial" pitchFamily="34" charset="0"/>
              </a:rPr>
            </a:br>
            <a:r>
              <a:rPr lang="it-IT" i="1" dirty="0" smtClean="0">
                <a:solidFill>
                  <a:srgbClr val="53534E"/>
                </a:solidFill>
                <a:latin typeface="myriad-pro"/>
                <a:cs typeface="Arial" pitchFamily="34" charset="0"/>
              </a:rPr>
              <a:t>Resta fermo che in presenza della dispensa dalla valutazione delle prove scritte, gli studenti con DSA utilizzeranno comunque il supporto scritto in quanto utile all’apprendimento anche orale delle lingue straniere, soprattutto in età adolescenziale.”</a:t>
            </a:r>
            <a:endParaRPr lang="it-IT" sz="1050" dirty="0" smtClean="0">
              <a:solidFill>
                <a:srgbClr val="53534E"/>
              </a:solidFill>
              <a:latin typeface="myriad-pro"/>
              <a:cs typeface="Arial" pitchFamily="34" charset="0"/>
            </a:endParaRPr>
          </a:p>
          <a:p>
            <a:pPr lvl="0" eaLnBrk="0" fontAlgn="base" hangingPunct="0">
              <a:spcBef>
                <a:spcPct val="0"/>
              </a:spcBef>
              <a:spcAft>
                <a:spcPct val="0"/>
              </a:spcAft>
            </a:pPr>
            <a:r>
              <a:rPr lang="it-IT" dirty="0" smtClean="0">
                <a:solidFill>
                  <a:srgbClr val="53534E"/>
                </a:solidFill>
                <a:latin typeface="myriad-pro"/>
                <a:cs typeface="Arial" pitchFamily="34" charset="0"/>
              </a:rPr>
              <a:t>Se si intende richiedere </a:t>
            </a:r>
            <a:r>
              <a:rPr lang="it-IT" b="1" dirty="0" smtClean="0">
                <a:solidFill>
                  <a:srgbClr val="53534E"/>
                </a:solidFill>
                <a:latin typeface="myriad-pro"/>
                <a:cs typeface="Arial" pitchFamily="34" charset="0"/>
              </a:rPr>
              <a:t>l'esonero dalle lingue straniere invece</a:t>
            </a:r>
            <a:r>
              <a:rPr lang="it-IT" dirty="0" smtClean="0">
                <a:solidFill>
                  <a:srgbClr val="53534E"/>
                </a:solidFill>
                <a:latin typeface="myriad-pro"/>
                <a:cs typeface="Arial" pitchFamily="34" charset="0"/>
              </a:rPr>
              <a:t>, bisogna essere consapevoli del fatto che </a:t>
            </a:r>
            <a:r>
              <a:rPr lang="it-IT" b="1" dirty="0" smtClean="0">
                <a:solidFill>
                  <a:srgbClr val="53534E"/>
                </a:solidFill>
                <a:latin typeface="myriad-pro"/>
                <a:cs typeface="Arial" pitchFamily="34" charset="0"/>
              </a:rPr>
              <a:t>viene notevolmente penalizzata la carriera scolastica dei ragazzi, i quali non otterranno un diploma, ma unicamente un attestato di frequenza</a:t>
            </a:r>
            <a:r>
              <a:rPr lang="it-IT" dirty="0" smtClean="0">
                <a:solidFill>
                  <a:srgbClr val="53534E"/>
                </a:solidFill>
                <a:latin typeface="myriad-pro"/>
                <a:cs typeface="Arial" pitchFamily="34" charset="0"/>
              </a:rPr>
              <a:t>.</a:t>
            </a:r>
            <a:endParaRPr lang="it-IT" sz="1050" dirty="0" smtClean="0">
              <a:solidFill>
                <a:srgbClr val="53534E"/>
              </a:solidFill>
              <a:latin typeface="myriad-pro"/>
              <a:cs typeface="Arial" pitchFamily="34" charset="0"/>
            </a:endParaRPr>
          </a:p>
          <a:p>
            <a:pPr lvl="0" eaLnBrk="0" fontAlgn="base" hangingPunct="0">
              <a:spcBef>
                <a:spcPct val="0"/>
              </a:spcBef>
              <a:spcAft>
                <a:spcPct val="0"/>
              </a:spcAft>
            </a:pPr>
            <a:endParaRPr lang="it-IT" b="1" i="1" dirty="0" smtClean="0">
              <a:solidFill>
                <a:srgbClr val="53534E"/>
              </a:solidFill>
              <a:latin typeface="myriad-pro"/>
              <a:cs typeface="Arial"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642918"/>
            <a:ext cx="9144000"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it-IT" dirty="0" smtClean="0">
                <a:latin typeface="Verdana" pitchFamily="34" charset="0"/>
                <a:ea typeface="Verdana" pitchFamily="34" charset="0"/>
                <a:cs typeface="Verdana" pitchFamily="34" charset="0"/>
              </a:rPr>
              <a:t>L’art.11 del </a:t>
            </a:r>
            <a:r>
              <a:rPr lang="it-IT" dirty="0" smtClean="0">
                <a:solidFill>
                  <a:srgbClr val="FF0000"/>
                </a:solidFill>
                <a:latin typeface="Verdana" pitchFamily="34" charset="0"/>
                <a:ea typeface="Verdana" pitchFamily="34" charset="0"/>
                <a:cs typeface="Verdana" pitchFamily="34" charset="0"/>
              </a:rPr>
              <a:t>Decreto Legislativo n.62/2017 </a:t>
            </a:r>
            <a:r>
              <a:rPr lang="it-IT" dirty="0" smtClean="0">
                <a:latin typeface="Verdana" pitchFamily="34" charset="0"/>
                <a:ea typeface="Verdana" pitchFamily="34" charset="0"/>
                <a:cs typeface="Verdana" pitchFamily="34" charset="0"/>
              </a:rPr>
              <a:t>stabilisce che l’ammissione alla classe successiva e all’esame di Stato viene effettuata tenendo conto del Piano Educativo Individualizzato (PEI) per gli studenti con disabilità e del Piano Didattico Personalizzato (PDP) per gli studenti con disturbi specifici di apprendimento (DSA).</a:t>
            </a:r>
          </a:p>
        </p:txBody>
      </p:sp>
      <p:sp>
        <p:nvSpPr>
          <p:cNvPr id="3" name="Rettangolo 2"/>
          <p:cNvSpPr/>
          <p:nvPr/>
        </p:nvSpPr>
        <p:spPr>
          <a:xfrm>
            <a:off x="0" y="0"/>
            <a:ext cx="914400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fontAlgn="base"/>
            <a:r>
              <a:rPr lang="it-IT" b="1" dirty="0" smtClean="0">
                <a:latin typeface="Verdana" pitchFamily="34" charset="0"/>
                <a:ea typeface="Verdana" pitchFamily="34" charset="0"/>
                <a:cs typeface="Verdana" pitchFamily="34" charset="0"/>
              </a:rPr>
              <a:t>Esami di Stato secondaria I grado, come comportarsi con alunni 104, DSA e BES.</a:t>
            </a:r>
            <a:endParaRPr lang="it-IT" b="1" dirty="0">
              <a:latin typeface="Verdana" pitchFamily="34" charset="0"/>
              <a:ea typeface="Verdana" pitchFamily="34" charset="0"/>
              <a:cs typeface="Verdana" pitchFamily="34" charset="0"/>
            </a:endParaRPr>
          </a:p>
        </p:txBody>
      </p:sp>
      <p:sp>
        <p:nvSpPr>
          <p:cNvPr id="5" name="Rettangolo 4"/>
          <p:cNvSpPr/>
          <p:nvPr/>
        </p:nvSpPr>
        <p:spPr>
          <a:xfrm>
            <a:off x="0" y="2786058"/>
            <a:ext cx="9144000" cy="286232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r>
              <a:rPr lang="it-IT" dirty="0" smtClean="0">
                <a:latin typeface="Verdana" pitchFamily="34" charset="0"/>
                <a:ea typeface="Verdana" pitchFamily="34" charset="0"/>
                <a:cs typeface="Verdana" pitchFamily="34" charset="0"/>
              </a:rPr>
              <a:t>La sottocommissione d’esame, tenendo conto delle modalità organizzative definite dalla commissione in sede di riunione preliminare, e avendo come principale riferimento il Piano Educativo Individualizzato relativamente alle attività svolte, alle valutazioni effettuate e all’assistenza eventualmente prevista per l’autonomia e la comunicazione, predispone, se necessario, prove d’esame differenziate, idonee a valutare i progressi del candidato con disabilità in rapporto ai livelli di apprendimento iniziali, prove che, per gli studenti con disabilità certificata ai sensi della legge n. 104/1992, hanno </a:t>
            </a:r>
            <a:r>
              <a:rPr lang="it-IT" b="1" dirty="0" smtClean="0">
                <a:solidFill>
                  <a:srgbClr val="FF0000"/>
                </a:solidFill>
                <a:latin typeface="Verdana" pitchFamily="34" charset="0"/>
                <a:ea typeface="Verdana" pitchFamily="34" charset="0"/>
                <a:cs typeface="Verdana" pitchFamily="34" charset="0"/>
              </a:rPr>
              <a:t>valore equivalente </a:t>
            </a:r>
            <a:r>
              <a:rPr lang="it-IT" dirty="0" smtClean="0">
                <a:latin typeface="Verdana" pitchFamily="34" charset="0"/>
                <a:ea typeface="Verdana" pitchFamily="34" charset="0"/>
                <a:cs typeface="Verdana" pitchFamily="34" charset="0"/>
              </a:rPr>
              <a:t>a quelle ordinarie ai fini del superamento dell’esame e del conseguimento del diploma.</a:t>
            </a:r>
            <a:endParaRPr lang="it-IT"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5720" y="214290"/>
            <a:ext cx="8572560" cy="286232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fontAlgn="base"/>
            <a:r>
              <a:rPr lang="it-IT" b="1" dirty="0" smtClean="0">
                <a:solidFill>
                  <a:schemeClr val="tx1"/>
                </a:solidFill>
                <a:latin typeface="Verdana" pitchFamily="34" charset="0"/>
                <a:ea typeface="Verdana" pitchFamily="34" charset="0"/>
                <a:cs typeface="Verdana" pitchFamily="34" charset="0"/>
              </a:rPr>
              <a:t>Gli studenti con disturbi specifici di apprendimento (DSA)</a:t>
            </a:r>
            <a:r>
              <a:rPr lang="it-IT" dirty="0" smtClean="0">
                <a:latin typeface="Verdana" pitchFamily="34" charset="0"/>
                <a:ea typeface="Verdana" pitchFamily="34" charset="0"/>
                <a:cs typeface="Verdana" pitchFamily="34" charset="0"/>
              </a:rPr>
              <a:t> partecipano alle prove INVALSI e per il loro svolgimento il consiglio di classe può disporre adeguati strumenti compensativi coerenti con il piano didattico personalizzato.</a:t>
            </a:r>
          </a:p>
          <a:p>
            <a:pPr fontAlgn="base"/>
            <a:r>
              <a:rPr lang="it-IT" dirty="0" smtClean="0">
                <a:latin typeface="Verdana" pitchFamily="34" charset="0"/>
                <a:ea typeface="Verdana" pitchFamily="34" charset="0"/>
                <a:cs typeface="Verdana" pitchFamily="34" charset="0"/>
              </a:rPr>
              <a:t>Anche per gli studenti con DSA, come sottolinea la nota ministeriale n.1865/2017, </a:t>
            </a:r>
            <a:r>
              <a:rPr lang="it-IT" b="1" dirty="0" smtClean="0">
                <a:solidFill>
                  <a:schemeClr val="tx1"/>
                </a:solidFill>
                <a:latin typeface="Verdana" pitchFamily="34" charset="0"/>
                <a:ea typeface="Verdana" pitchFamily="34" charset="0"/>
                <a:cs typeface="Verdana" pitchFamily="34" charset="0"/>
              </a:rPr>
              <a:t>la partecipazione alle prove Invalsi è uno dei requisiti indispensabili per l’ammissione all’esame di Stato</a:t>
            </a:r>
            <a:r>
              <a:rPr lang="it-IT" dirty="0" smtClean="0">
                <a:latin typeface="Verdana" pitchFamily="34" charset="0"/>
                <a:ea typeface="Verdana" pitchFamily="34" charset="0"/>
                <a:cs typeface="Verdana" pitchFamily="34" charset="0"/>
              </a:rPr>
              <a:t>.</a:t>
            </a:r>
          </a:p>
          <a:p>
            <a:pPr fontAlgn="base"/>
            <a:r>
              <a:rPr lang="it-IT" b="1" dirty="0" smtClean="0">
                <a:solidFill>
                  <a:schemeClr val="tx1"/>
                </a:solidFill>
                <a:latin typeface="Verdana" pitchFamily="34" charset="0"/>
                <a:ea typeface="Verdana" pitchFamily="34" charset="0"/>
                <a:cs typeface="Verdana" pitchFamily="34" charset="0"/>
              </a:rPr>
              <a:t>Gli studenti con DSA dispensati dalla prova scritta di lingua straniera o esonerati dall’insegnamento della lingua straniera non sostengono la prova nazionale di lingua Inglese</a:t>
            </a:r>
            <a:r>
              <a:rPr lang="it-IT" dirty="0" smtClean="0"/>
              <a:t>.</a:t>
            </a:r>
            <a:endParaRPr lang="it-IT" dirty="0"/>
          </a:p>
        </p:txBody>
      </p:sp>
      <p:sp>
        <p:nvSpPr>
          <p:cNvPr id="3" name="Rettangolo 2"/>
          <p:cNvSpPr/>
          <p:nvPr/>
        </p:nvSpPr>
        <p:spPr>
          <a:xfrm>
            <a:off x="285720" y="3357562"/>
            <a:ext cx="8643998" cy="3416320"/>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fontAlgn="base"/>
            <a:r>
              <a:rPr lang="it-IT" dirty="0" smtClean="0">
                <a:latin typeface="Verdana" pitchFamily="34" charset="0"/>
                <a:ea typeface="Verdana" pitchFamily="34" charset="0"/>
                <a:cs typeface="Verdana" pitchFamily="34" charset="0"/>
              </a:rPr>
              <a:t>Gli studenti con DSA sostengono le prove d’esame secondo le modalità previste dall’articolo 14 del DM n. 741/2017, utilizzando, se necessario, gli strumenti compensativi indicati nel PDP, dei quali hanno fatto uso abitualmente nel corso dell’anno scolastico o comunque ritenuti funzionali allo svolgimento delle prove, ed usufruendo, eventualmente, di tempi più lunghi per lo svolgimento delle prove scritte.</a:t>
            </a:r>
          </a:p>
          <a:p>
            <a:pPr fontAlgn="base"/>
            <a:r>
              <a:rPr lang="it-IT" dirty="0" smtClean="0">
                <a:latin typeface="Verdana" pitchFamily="34" charset="0"/>
                <a:ea typeface="Verdana" pitchFamily="34" charset="0"/>
                <a:cs typeface="Verdana" pitchFamily="34" charset="0"/>
              </a:rPr>
              <a:t>L’utilizzo di strumenti compensativi non deve, in ogni caso, come chiarisce la succitata nota ministeriale, pregiudicare la validità delle prove scritte.</a:t>
            </a:r>
          </a:p>
          <a:p>
            <a:pPr fontAlgn="base"/>
            <a:r>
              <a:rPr lang="it-IT" b="1" dirty="0" smtClean="0">
                <a:solidFill>
                  <a:schemeClr val="tx1"/>
                </a:solidFill>
                <a:latin typeface="Verdana" pitchFamily="34" charset="0"/>
                <a:ea typeface="Verdana" pitchFamily="34" charset="0"/>
                <a:cs typeface="Verdana" pitchFamily="34" charset="0"/>
              </a:rPr>
              <a:t>Per gli studenti dispensati dalle prove scritte di lingua straniera, la sottocommissione individua le modalità e i contenuti della prova orale sostitutiva della prova scritta</a:t>
            </a:r>
            <a:r>
              <a:rPr lang="it-IT" dirty="0" smtClean="0">
                <a:latin typeface="Verdana" pitchFamily="34" charset="0"/>
                <a:ea typeface="Verdana" pitchFamily="34" charset="0"/>
                <a:cs typeface="Verdana" pitchFamily="34" charset="0"/>
              </a:rPr>
              <a:t>.</a:t>
            </a:r>
            <a:endParaRPr lang="it-IT"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57224" y="357166"/>
            <a:ext cx="7500990" cy="5909310"/>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fontAlgn="base"/>
            <a:r>
              <a:rPr lang="it-IT" dirty="0" smtClean="0">
                <a:latin typeface="Verdana" pitchFamily="34" charset="0"/>
                <a:ea typeface="Verdana" pitchFamily="34" charset="0"/>
                <a:cs typeface="Verdana" pitchFamily="34" charset="0"/>
              </a:rPr>
              <a:t>Nel caso di studenti esonerati dall’insegnamento di una o entrambe le lingue straniere, se necessario, vengono definite sulla base del PDP prove differenziate con </a:t>
            </a:r>
            <a:r>
              <a:rPr lang="it-IT" b="1" dirty="0" smtClean="0">
                <a:solidFill>
                  <a:schemeClr val="tx1"/>
                </a:solidFill>
                <a:latin typeface="Verdana" pitchFamily="34" charset="0"/>
                <a:ea typeface="Verdana" pitchFamily="34" charset="0"/>
                <a:cs typeface="Verdana" pitchFamily="34" charset="0"/>
              </a:rPr>
              <a:t>valore equivalente </a:t>
            </a:r>
            <a:r>
              <a:rPr lang="it-IT" dirty="0" smtClean="0">
                <a:latin typeface="Verdana" pitchFamily="34" charset="0"/>
                <a:ea typeface="Verdana" pitchFamily="34" charset="0"/>
                <a:cs typeface="Verdana" pitchFamily="34" charset="0"/>
              </a:rPr>
              <a:t>ai fini del superamento dell’esame e del conseguimento del diploma.</a:t>
            </a:r>
          </a:p>
          <a:p>
            <a:pPr fontAlgn="base"/>
            <a:r>
              <a:rPr lang="it-IT" dirty="0" smtClean="0">
                <a:latin typeface="Verdana" pitchFamily="34" charset="0"/>
                <a:ea typeface="Verdana" pitchFamily="34" charset="0"/>
                <a:cs typeface="Verdana" pitchFamily="34" charset="0"/>
              </a:rPr>
              <a:t>Nella valutazione delle prove scritte, come chiarisce l’art.14 comma 8 del DM 741/2017, la sottocommissione deve adottare “</a:t>
            </a:r>
            <a:r>
              <a:rPr lang="it-IT" i="1" dirty="0" smtClean="0">
                <a:latin typeface="Verdana" pitchFamily="34" charset="0"/>
                <a:ea typeface="Verdana" pitchFamily="34" charset="0"/>
                <a:cs typeface="Verdana" pitchFamily="34" charset="0"/>
              </a:rPr>
              <a:t>criteri valutativi che tengano particolare conto delle competenze acquisite sulla base del piano didattico personalizzato”</a:t>
            </a:r>
            <a:endParaRPr lang="it-IT" dirty="0" smtClean="0">
              <a:latin typeface="Verdana" pitchFamily="34" charset="0"/>
              <a:ea typeface="Verdana" pitchFamily="34" charset="0"/>
              <a:cs typeface="Verdana" pitchFamily="34" charset="0"/>
            </a:endParaRPr>
          </a:p>
          <a:p>
            <a:pPr fontAlgn="base"/>
            <a:r>
              <a:rPr lang="it-IT" dirty="0" smtClean="0">
                <a:latin typeface="Verdana" pitchFamily="34" charset="0"/>
                <a:ea typeface="Verdana" pitchFamily="34" charset="0"/>
                <a:cs typeface="Verdana" pitchFamily="34" charset="0"/>
              </a:rPr>
              <a:t>In base al comma 11 del succitato articolo, per tutti i candidati con certificazione di disturbo specifico di apprendimento, l’esito dell’esame di Stato viene determinato sulla base dei criteri previsti dall’articolo 13 dello stesso Decreto ministeriale che riguarda indistintamente tutti i candidati all’esame di Stato.</a:t>
            </a:r>
          </a:p>
          <a:p>
            <a:pPr fontAlgn="base"/>
            <a:r>
              <a:rPr lang="it-IT" dirty="0" smtClean="0">
                <a:latin typeface="Verdana" pitchFamily="34" charset="0"/>
                <a:ea typeface="Verdana" pitchFamily="34" charset="0"/>
                <a:cs typeface="Verdana" pitchFamily="34" charset="0"/>
              </a:rPr>
              <a:t>Nel </a:t>
            </a:r>
            <a:r>
              <a:rPr lang="it-IT" b="1" dirty="0" smtClean="0">
                <a:latin typeface="Verdana" pitchFamily="34" charset="0"/>
                <a:ea typeface="Verdana" pitchFamily="34" charset="0"/>
                <a:cs typeface="Verdana" pitchFamily="34" charset="0"/>
              </a:rPr>
              <a:t>diploma finale, rilasciato sia agli studenti con disabilità che agli studenti con DSA </a:t>
            </a:r>
            <a:r>
              <a:rPr lang="it-IT" dirty="0" smtClean="0">
                <a:latin typeface="Verdana" pitchFamily="34" charset="0"/>
                <a:ea typeface="Verdana" pitchFamily="34" charset="0"/>
                <a:cs typeface="Verdana" pitchFamily="34" charset="0"/>
              </a:rPr>
              <a:t>che superano l’esame di Stato conclusivo del primo ciclo di istruzione (voto finale non inferiore a 6/10) non viene fatta menzione delle modalità di svolgimento e di differenziazione delle prove, così come non ne viene fatta menzione nei tabelloni affissi all’albo dell’istituto</a:t>
            </a:r>
            <a:r>
              <a:rPr lang="it-IT" dirty="0" smtClean="0"/>
              <a:t>.</a:t>
            </a:r>
            <a:endParaRPr lang="it-IT"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1" y="3286123"/>
          <a:ext cx="8929719" cy="3414624"/>
        </p:xfrm>
        <a:graphic>
          <a:graphicData uri="http://schemas.openxmlformats.org/drawingml/2006/table">
            <a:tbl>
              <a:tblPr/>
              <a:tblGrid>
                <a:gridCol w="2801481"/>
                <a:gridCol w="2726441"/>
                <a:gridCol w="3401797"/>
              </a:tblGrid>
              <a:tr h="716285">
                <a:tc>
                  <a:txBody>
                    <a:bodyPr/>
                    <a:lstStyle/>
                    <a:p>
                      <a:pPr algn="l" fontAlgn="t"/>
                      <a:r>
                        <a:rPr lang="it-IT" sz="1400" dirty="0">
                          <a:latin typeface="Verdana" pitchFamily="34" charset="0"/>
                          <a:ea typeface="Verdana" pitchFamily="34" charset="0"/>
                          <a:cs typeface="Verdana" pitchFamily="34" charset="0"/>
                        </a:rPr>
                        <a:t>Sono previsti </a:t>
                      </a:r>
                      <a:r>
                        <a:rPr lang="it-IT" sz="1400" b="1" dirty="0">
                          <a:latin typeface="Verdana" pitchFamily="34" charset="0"/>
                          <a:ea typeface="Verdana" pitchFamily="34" charset="0"/>
                          <a:cs typeface="Verdana" pitchFamily="34" charset="0"/>
                        </a:rPr>
                        <a:t>strumenti compensativi</a:t>
                      </a:r>
                      <a:r>
                        <a:rPr lang="it-IT" sz="1400" dirty="0">
                          <a:latin typeface="Verdana" pitchFamily="34" charset="0"/>
                          <a:ea typeface="Verdana" pitchFamily="34" charset="0"/>
                          <a:cs typeface="Verdana" pitchFamily="34" charset="0"/>
                        </a:rPr>
                        <a:t> e/o tempi più lunghi</a:t>
                      </a: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dirty="0">
                          <a:latin typeface="Verdana" pitchFamily="34" charset="0"/>
                          <a:ea typeface="Verdana" pitchFamily="34" charset="0"/>
                          <a:cs typeface="Verdana" pitchFamily="34" charset="0"/>
                        </a:rPr>
                        <a:t> </a:t>
                      </a: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a:latin typeface="Verdana" pitchFamily="34" charset="0"/>
                          <a:ea typeface="Verdana" pitchFamily="34" charset="0"/>
                          <a:cs typeface="Verdana" pitchFamily="34" charset="0"/>
                        </a:rPr>
                        <a:t>se indicati nel Piano Didattico Personalizzato (PDP) e abitualmente usati.</a:t>
                      </a: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r>
              <a:tr h="1790713">
                <a:tc>
                  <a:txBody>
                    <a:bodyPr/>
                    <a:lstStyle/>
                    <a:p>
                      <a:pPr algn="l" fontAlgn="t"/>
                      <a:r>
                        <a:rPr lang="it-IT" sz="1400" dirty="0">
                          <a:latin typeface="Verdana" pitchFamily="34" charset="0"/>
                          <a:ea typeface="Verdana" pitchFamily="34" charset="0"/>
                          <a:cs typeface="Verdana" pitchFamily="34" charset="0"/>
                        </a:rPr>
                        <a:t>Agli alunni </a:t>
                      </a:r>
                      <a:r>
                        <a:rPr lang="it-IT" sz="1400" b="1" dirty="0">
                          <a:latin typeface="Verdana" pitchFamily="34" charset="0"/>
                          <a:ea typeface="Verdana" pitchFamily="34" charset="0"/>
                          <a:cs typeface="Verdana" pitchFamily="34" charset="0"/>
                        </a:rPr>
                        <a:t>dispensati </a:t>
                      </a:r>
                      <a:r>
                        <a:rPr lang="it-IT" sz="1400" dirty="0">
                          <a:latin typeface="Verdana" pitchFamily="34" charset="0"/>
                          <a:ea typeface="Verdana" pitchFamily="34" charset="0"/>
                          <a:cs typeface="Verdana" pitchFamily="34" charset="0"/>
                        </a:rPr>
                        <a:t>dalle prove INVALSI</a:t>
                      </a: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dirty="0">
                          <a:latin typeface="Verdana" pitchFamily="34" charset="0"/>
                          <a:ea typeface="Verdana" pitchFamily="34" charset="0"/>
                          <a:cs typeface="Verdana" pitchFamily="34" charset="0"/>
                        </a:rPr>
                        <a:t> </a:t>
                      </a: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dirty="0">
                          <a:latin typeface="Verdana" pitchFamily="34" charset="0"/>
                          <a:ea typeface="Verdana" pitchFamily="34" charset="0"/>
                          <a:cs typeface="Verdana" pitchFamily="34" charset="0"/>
                        </a:rPr>
                        <a:t>non verrà rilasciata la certificazione delle competenze da parte di INVALSI. In sede di scrutinio finale, sarà il Consiglio di classe a dover integrare la certificazione delle competenze.</a:t>
                      </a:r>
                      <a:br>
                        <a:rPr lang="it-IT" sz="1400" dirty="0">
                          <a:latin typeface="Verdana" pitchFamily="34" charset="0"/>
                          <a:ea typeface="Verdana" pitchFamily="34" charset="0"/>
                          <a:cs typeface="Verdana" pitchFamily="34" charset="0"/>
                        </a:rPr>
                      </a:br>
                      <a:r>
                        <a:rPr lang="it-IT" sz="1400" dirty="0">
                          <a:latin typeface="Verdana" pitchFamily="34" charset="0"/>
                          <a:ea typeface="Verdana" pitchFamily="34" charset="0"/>
                          <a:cs typeface="Verdana" pitchFamily="34" charset="0"/>
                        </a:rPr>
                        <a:t/>
                      </a:r>
                      <a:br>
                        <a:rPr lang="it-IT" sz="1400" dirty="0">
                          <a:latin typeface="Verdana" pitchFamily="34" charset="0"/>
                          <a:ea typeface="Verdana" pitchFamily="34" charset="0"/>
                          <a:cs typeface="Verdana" pitchFamily="34" charset="0"/>
                        </a:rPr>
                      </a:br>
                      <a:endParaRPr lang="it-IT" sz="1400" dirty="0">
                        <a:latin typeface="Verdana" pitchFamily="34" charset="0"/>
                        <a:ea typeface="Verdana" pitchFamily="34" charset="0"/>
                        <a:cs typeface="Verdana" pitchFamily="34" charset="0"/>
                      </a:endParaRPr>
                    </a:p>
                  </a:txBody>
                  <a:tcPr marL="54187" marR="54187" marT="27093" marB="27093">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r>
              <a:tr h="850589">
                <a:tc>
                  <a:txBody>
                    <a:bodyPr/>
                    <a:lstStyle/>
                    <a:p>
                      <a:pPr algn="l" fontAlgn="t"/>
                      <a:r>
                        <a:rPr lang="it-IT" sz="1400">
                          <a:latin typeface="Verdana" pitchFamily="34" charset="0"/>
                          <a:ea typeface="Verdana" pitchFamily="34" charset="0"/>
                          <a:cs typeface="Verdana" pitchFamily="34" charset="0"/>
                        </a:rPr>
                        <a:t>Per gli alunni con </a:t>
                      </a:r>
                      <a:r>
                        <a:rPr lang="it-IT" sz="1400" b="1">
                          <a:latin typeface="Verdana" pitchFamily="34" charset="0"/>
                          <a:ea typeface="Verdana" pitchFamily="34" charset="0"/>
                          <a:cs typeface="Verdana" pitchFamily="34" charset="0"/>
                        </a:rPr>
                        <a:t>DSA</a:t>
                      </a:r>
                      <a:endParaRPr lang="it-IT" sz="1400">
                        <a:latin typeface="Verdana" pitchFamily="34" charset="0"/>
                        <a:ea typeface="Verdana" pitchFamily="34" charset="0"/>
                        <a:cs typeface="Verdana" pitchFamily="34" charset="0"/>
                      </a:endParaRPr>
                    </a:p>
                  </a:txBody>
                  <a:tcPr marL="54187" marR="54187" marT="27093" marB="27093">
                    <a:lnL>
                      <a:noFill/>
                    </a:lnL>
                    <a:lnR>
                      <a:noFill/>
                    </a:lnR>
                    <a:lnT w="4763" cap="flat" cmpd="sng" algn="ctr">
                      <a:solidFill>
                        <a:srgbClr val="E5E5E5"/>
                      </a:solidFill>
                      <a:prstDash val="solid"/>
                      <a:round/>
                      <a:headEnd type="none" w="med" len="med"/>
                      <a:tailEnd type="none" w="med" len="med"/>
                    </a:lnT>
                    <a:lnB>
                      <a:noFill/>
                    </a:lnB>
                  </a:tcPr>
                </a:tc>
                <a:tc>
                  <a:txBody>
                    <a:bodyPr/>
                    <a:lstStyle/>
                    <a:p>
                      <a:pPr algn="l" fontAlgn="t"/>
                      <a:r>
                        <a:rPr lang="it-IT" sz="1400" dirty="0">
                          <a:latin typeface="Verdana" pitchFamily="34" charset="0"/>
                          <a:ea typeface="Verdana" pitchFamily="34" charset="0"/>
                          <a:cs typeface="Verdana" pitchFamily="34" charset="0"/>
                        </a:rPr>
                        <a:t> </a:t>
                      </a:r>
                    </a:p>
                  </a:txBody>
                  <a:tcPr marL="54187" marR="54187" marT="27093" marB="27093">
                    <a:lnL>
                      <a:noFill/>
                    </a:lnL>
                    <a:lnR>
                      <a:noFill/>
                    </a:lnR>
                    <a:lnT w="4763" cap="flat" cmpd="sng" algn="ctr">
                      <a:solidFill>
                        <a:srgbClr val="E5E5E5"/>
                      </a:solidFill>
                      <a:prstDash val="solid"/>
                      <a:round/>
                      <a:headEnd type="none" w="med" len="med"/>
                      <a:tailEnd type="none" w="med" len="med"/>
                    </a:lnT>
                    <a:lnB>
                      <a:noFill/>
                    </a:lnB>
                  </a:tcPr>
                </a:tc>
                <a:tc>
                  <a:txBody>
                    <a:bodyPr/>
                    <a:lstStyle/>
                    <a:p>
                      <a:pPr algn="l" fontAlgn="t"/>
                      <a:r>
                        <a:rPr lang="it-IT" sz="1400" dirty="0">
                          <a:latin typeface="Verdana" pitchFamily="34" charset="0"/>
                          <a:ea typeface="Verdana" pitchFamily="34" charset="0"/>
                          <a:cs typeface="Verdana" pitchFamily="34" charset="0"/>
                        </a:rPr>
                        <a:t>la partecipazione alle prove Invalsi è requisito di ammissione all'esame di Stato</a:t>
                      </a:r>
                      <a:br>
                        <a:rPr lang="it-IT" sz="1400" dirty="0">
                          <a:latin typeface="Verdana" pitchFamily="34" charset="0"/>
                          <a:ea typeface="Verdana" pitchFamily="34" charset="0"/>
                          <a:cs typeface="Verdana" pitchFamily="34" charset="0"/>
                        </a:rPr>
                      </a:br>
                      <a:endParaRPr lang="it-IT" sz="1400" dirty="0">
                        <a:latin typeface="Verdana" pitchFamily="34" charset="0"/>
                        <a:ea typeface="Verdana" pitchFamily="34" charset="0"/>
                        <a:cs typeface="Verdana" pitchFamily="34" charset="0"/>
                      </a:endParaRPr>
                    </a:p>
                  </a:txBody>
                  <a:tcPr marL="54187" marR="54187" marT="27093" marB="27093">
                    <a:lnL>
                      <a:noFill/>
                    </a:lnL>
                    <a:lnR>
                      <a:noFill/>
                    </a:lnR>
                    <a:lnT w="4763" cap="flat" cmpd="sng" algn="ctr">
                      <a:solidFill>
                        <a:srgbClr val="E5E5E5"/>
                      </a:solidFill>
                      <a:prstDash val="solid"/>
                      <a:round/>
                      <a:headEnd type="none" w="med" len="med"/>
                      <a:tailEnd type="none" w="med" len="med"/>
                    </a:lnT>
                    <a:lnB>
                      <a:noFill/>
                    </a:lnB>
                  </a:tcPr>
                </a:tc>
              </a:tr>
            </a:tbl>
          </a:graphicData>
        </a:graphic>
      </p:graphicFrame>
      <p:sp>
        <p:nvSpPr>
          <p:cNvPr id="110593" name="Rectangle 1"/>
          <p:cNvSpPr>
            <a:spLocks noChangeArrowheads="1"/>
          </p:cNvSpPr>
          <p:nvPr/>
        </p:nvSpPr>
        <p:spPr bwMode="auto">
          <a:xfrm>
            <a:off x="0" y="0"/>
            <a:ext cx="9144000" cy="646331"/>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dirty="0" smtClean="0">
                <a:ln>
                  <a:noFill/>
                </a:ln>
                <a:solidFill>
                  <a:srgbClr val="FFFF00"/>
                </a:solidFill>
                <a:effectLst/>
                <a:latin typeface="Verdana" pitchFamily="34" charset="0"/>
                <a:ea typeface="Verdana" pitchFamily="34" charset="0"/>
                <a:cs typeface="Verdana" pitchFamily="34" charset="0"/>
              </a:rPr>
              <a:t>Prove Invalsi per alunni con Disturbi Specifici dell’Apprendimento (DSA)</a:t>
            </a:r>
            <a:endParaRPr kumimoji="0" lang="it-IT" sz="1800" b="0" i="0" u="none" strike="noStrike" cap="none" normalizeH="0" baseline="0" dirty="0" smtClean="0">
              <a:ln>
                <a:noFill/>
              </a:ln>
              <a:solidFill>
                <a:srgbClr val="FFFF00"/>
              </a:solidFill>
              <a:effectLst/>
              <a:latin typeface="Arial" pitchFamily="34" charset="0"/>
              <a:cs typeface="Arial" pitchFamily="34" charset="0"/>
            </a:endParaRPr>
          </a:p>
        </p:txBody>
      </p:sp>
      <p:sp>
        <p:nvSpPr>
          <p:cNvPr id="6" name="CasellaDiTesto 5"/>
          <p:cNvSpPr txBox="1"/>
          <p:nvPr/>
        </p:nvSpPr>
        <p:spPr>
          <a:xfrm>
            <a:off x="0" y="785795"/>
            <a:ext cx="9001156" cy="23083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fontAlgn="base"/>
            <a:r>
              <a:rPr lang="it-IT" sz="1600" b="1" dirty="0" smtClean="0">
                <a:latin typeface="Verdana" pitchFamily="34" charset="0"/>
                <a:ea typeface="Verdana" pitchFamily="34" charset="0"/>
                <a:cs typeface="Verdana" pitchFamily="34" charset="0"/>
              </a:rPr>
              <a:t>Gli studenti con disturbi specifici di apprendimento (DSA)</a:t>
            </a:r>
            <a:r>
              <a:rPr lang="it-IT" sz="1600" dirty="0" smtClean="0">
                <a:latin typeface="Verdana" pitchFamily="34" charset="0"/>
                <a:ea typeface="Verdana" pitchFamily="34" charset="0"/>
                <a:cs typeface="Verdana" pitchFamily="34" charset="0"/>
              </a:rPr>
              <a:t> partecipano alle prove INVALSI e per il loro svolgimento il consiglio di classe può disporre adeguati strumenti compensativi coerenti con il piano didattico personalizzato.</a:t>
            </a:r>
          </a:p>
          <a:p>
            <a:pPr fontAlgn="base"/>
            <a:r>
              <a:rPr lang="it-IT" sz="1600" dirty="0" smtClean="0">
                <a:latin typeface="Verdana" pitchFamily="34" charset="0"/>
                <a:ea typeface="Verdana" pitchFamily="34" charset="0"/>
                <a:cs typeface="Verdana" pitchFamily="34" charset="0"/>
              </a:rPr>
              <a:t>Anche per gli studenti con DSA, come sottolinea la nota ministeriale n.1865/2017, </a:t>
            </a:r>
            <a:r>
              <a:rPr lang="it-IT" sz="1600" b="1" dirty="0" smtClean="0">
                <a:latin typeface="Verdana" pitchFamily="34" charset="0"/>
                <a:ea typeface="Verdana" pitchFamily="34" charset="0"/>
                <a:cs typeface="Verdana" pitchFamily="34" charset="0"/>
              </a:rPr>
              <a:t>la partecipazione alle prove Invalsi è uno dei requisiti indispensabili per l’ammissione all’esame di Stato</a:t>
            </a:r>
            <a:r>
              <a:rPr lang="it-IT" sz="1600" dirty="0" smtClean="0">
                <a:latin typeface="Verdana" pitchFamily="34" charset="0"/>
                <a:ea typeface="Verdana" pitchFamily="34" charset="0"/>
                <a:cs typeface="Verdana" pitchFamily="34" charset="0"/>
              </a:rPr>
              <a:t>.</a:t>
            </a:r>
          </a:p>
          <a:p>
            <a:pPr fontAlgn="base"/>
            <a:r>
              <a:rPr lang="it-IT" sz="1600" b="1" dirty="0" smtClean="0">
                <a:latin typeface="Verdana" pitchFamily="34" charset="0"/>
                <a:ea typeface="Verdana" pitchFamily="34" charset="0"/>
                <a:cs typeface="Verdana" pitchFamily="34" charset="0"/>
              </a:rPr>
              <a:t>Gli studenti con DSA dispensati dalla prova scritta di lingua straniera o esonerati dall’insegnamento della lingua straniera non sostengono la prova nazionale di lingua Inglese</a:t>
            </a:r>
            <a:r>
              <a:rPr lang="it-IT" sz="1600" dirty="0" smtClean="0">
                <a:latin typeface="Verdana" pitchFamily="34" charset="0"/>
                <a:ea typeface="Verdana" pitchFamily="34" charset="0"/>
                <a:cs typeface="Verdana" pitchFamily="34" charset="0"/>
              </a:rPr>
              <a:t>.</a:t>
            </a:r>
            <a:endParaRPr lang="it-IT" sz="16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nvGraphicFramePr>
        <p:xfrm>
          <a:off x="1" y="428604"/>
          <a:ext cx="8929716" cy="5101017"/>
        </p:xfrm>
        <a:graphic>
          <a:graphicData uri="http://schemas.openxmlformats.org/drawingml/2006/table">
            <a:tbl>
              <a:tblPr/>
              <a:tblGrid>
                <a:gridCol w="2976572"/>
                <a:gridCol w="2976572"/>
                <a:gridCol w="2976572"/>
              </a:tblGrid>
              <a:tr h="935930">
                <a:tc>
                  <a:txBody>
                    <a:bodyPr/>
                    <a:lstStyle/>
                    <a:p>
                      <a:pPr algn="l" fontAlgn="t"/>
                      <a:r>
                        <a:rPr lang="it-IT" sz="1400" dirty="0">
                          <a:latin typeface="Verdana" pitchFamily="34" charset="0"/>
                          <a:ea typeface="Verdana" pitchFamily="34" charset="0"/>
                          <a:cs typeface="Verdana" pitchFamily="34" charset="0"/>
                        </a:rPr>
                        <a:t>Per gli alunni con </a:t>
                      </a:r>
                      <a:r>
                        <a:rPr lang="it-IT" sz="1400" b="1" dirty="0">
                          <a:latin typeface="Verdana" pitchFamily="34" charset="0"/>
                          <a:ea typeface="Verdana" pitchFamily="34" charset="0"/>
                          <a:cs typeface="Verdana" pitchFamily="34" charset="0"/>
                        </a:rPr>
                        <a:t>DSA</a:t>
                      </a:r>
                      <a:endParaRPr lang="it-IT" sz="1400" dirty="0">
                        <a:latin typeface="Verdana" pitchFamily="34" charset="0"/>
                        <a:ea typeface="Verdana" pitchFamily="34" charset="0"/>
                        <a:cs typeface="Verdana" pitchFamily="34" charset="0"/>
                      </a:endParaRP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dirty="0">
                          <a:latin typeface="Verdana" pitchFamily="34" charset="0"/>
                          <a:ea typeface="Verdana" pitchFamily="34" charset="0"/>
                          <a:cs typeface="Verdana" pitchFamily="34" charset="0"/>
                        </a:rPr>
                        <a:t> </a:t>
                      </a: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a:latin typeface="Verdana" pitchFamily="34" charset="0"/>
                          <a:ea typeface="Verdana" pitchFamily="34" charset="0"/>
                          <a:cs typeface="Verdana" pitchFamily="34" charset="0"/>
                        </a:rPr>
                        <a:t>la partecipazione alle prove Invalsi è requisito di ammissione all'esame di Stato</a:t>
                      </a:r>
                      <a:br>
                        <a:rPr lang="it-IT" sz="1400">
                          <a:latin typeface="Verdana" pitchFamily="34" charset="0"/>
                          <a:ea typeface="Verdana" pitchFamily="34" charset="0"/>
                          <a:cs typeface="Verdana" pitchFamily="34" charset="0"/>
                        </a:rPr>
                      </a:br>
                      <a:r>
                        <a:rPr lang="it-IT" sz="1400">
                          <a:latin typeface="Verdana" pitchFamily="34" charset="0"/>
                          <a:ea typeface="Verdana" pitchFamily="34" charset="0"/>
                          <a:cs typeface="Verdana" pitchFamily="34" charset="0"/>
                        </a:rPr>
                        <a:t/>
                      </a:r>
                      <a:br>
                        <a:rPr lang="it-IT" sz="1400">
                          <a:latin typeface="Verdana" pitchFamily="34" charset="0"/>
                          <a:ea typeface="Verdana" pitchFamily="34" charset="0"/>
                          <a:cs typeface="Verdana" pitchFamily="34" charset="0"/>
                        </a:rPr>
                      </a:br>
                      <a:endParaRPr lang="it-IT" sz="1400">
                        <a:latin typeface="Verdana" pitchFamily="34" charset="0"/>
                        <a:ea typeface="Verdana" pitchFamily="34" charset="0"/>
                        <a:cs typeface="Verdana" pitchFamily="34" charset="0"/>
                      </a:endParaRP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r>
              <a:tr h="2084571">
                <a:tc>
                  <a:txBody>
                    <a:bodyPr/>
                    <a:lstStyle/>
                    <a:p>
                      <a:pPr algn="l" fontAlgn="t"/>
                      <a:r>
                        <a:rPr lang="it-IT" sz="1400">
                          <a:latin typeface="Verdana" pitchFamily="34" charset="0"/>
                          <a:ea typeface="Verdana" pitchFamily="34" charset="0"/>
                          <a:cs typeface="Verdana" pitchFamily="34" charset="0"/>
                        </a:rPr>
                        <a:t>In base al PDP, possono essere previste le seguenti </a:t>
                      </a:r>
                      <a:r>
                        <a:rPr lang="it-IT" sz="1400" b="1">
                          <a:latin typeface="Verdana" pitchFamily="34" charset="0"/>
                          <a:ea typeface="Verdana" pitchFamily="34" charset="0"/>
                          <a:cs typeface="Verdana" pitchFamily="34" charset="0"/>
                        </a:rPr>
                        <a:t>misure compensative</a:t>
                      </a:r>
                      <a:r>
                        <a:rPr lang="it-IT" sz="1400">
                          <a:latin typeface="Verdana" pitchFamily="34" charset="0"/>
                          <a:ea typeface="Verdana" pitchFamily="34" charset="0"/>
                          <a:cs typeface="Verdana" pitchFamily="34" charset="0"/>
                        </a:rPr>
                        <a:t>:</a:t>
                      </a: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dirty="0">
                          <a:latin typeface="Verdana" pitchFamily="34" charset="0"/>
                          <a:ea typeface="Verdana" pitchFamily="34" charset="0"/>
                          <a:cs typeface="Verdana" pitchFamily="34" charset="0"/>
                        </a:rPr>
                        <a:t> </a:t>
                      </a: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c>
                  <a:txBody>
                    <a:bodyPr/>
                    <a:lstStyle/>
                    <a:p>
                      <a:pPr algn="l" fontAlgn="t"/>
                      <a:r>
                        <a:rPr lang="it-IT" sz="1400">
                          <a:latin typeface="Verdana" pitchFamily="34" charset="0"/>
                          <a:ea typeface="Verdana" pitchFamily="34" charset="0"/>
                          <a:cs typeface="Verdana" pitchFamily="34" charset="0"/>
                        </a:rPr>
                        <a:t>tempo aggiuntivo (fino a 15 min. per ciascuna prova e, per inglese fino a 15 min. per la prova di reading e un terzo ascolto per la prova di listening), dizionario, donatore di voce per l’ascolto individuale in audio-cuffia, calcolatrice</a:t>
                      </a:r>
                      <a:br>
                        <a:rPr lang="it-IT" sz="1400">
                          <a:latin typeface="Verdana" pitchFamily="34" charset="0"/>
                          <a:ea typeface="Verdana" pitchFamily="34" charset="0"/>
                          <a:cs typeface="Verdana" pitchFamily="34" charset="0"/>
                        </a:rPr>
                      </a:br>
                      <a:r>
                        <a:rPr lang="it-IT" sz="1400">
                          <a:latin typeface="Verdana" pitchFamily="34" charset="0"/>
                          <a:ea typeface="Verdana" pitchFamily="34" charset="0"/>
                          <a:cs typeface="Verdana" pitchFamily="34" charset="0"/>
                        </a:rPr>
                        <a:t/>
                      </a:r>
                      <a:br>
                        <a:rPr lang="it-IT" sz="1400">
                          <a:latin typeface="Verdana" pitchFamily="34" charset="0"/>
                          <a:ea typeface="Verdana" pitchFamily="34" charset="0"/>
                          <a:cs typeface="Verdana" pitchFamily="34" charset="0"/>
                        </a:rPr>
                      </a:br>
                      <a:endParaRPr lang="it-IT" sz="1400">
                        <a:latin typeface="Verdana" pitchFamily="34" charset="0"/>
                        <a:ea typeface="Verdana" pitchFamily="34" charset="0"/>
                        <a:cs typeface="Verdana" pitchFamily="34" charset="0"/>
                      </a:endParaRPr>
                    </a:p>
                  </a:txBody>
                  <a:tcPr marL="35649" marR="35649" marT="17825" marB="17825">
                    <a:lnL>
                      <a:noFill/>
                    </a:lnL>
                    <a:lnR>
                      <a:noFill/>
                    </a:lnR>
                    <a:lnT w="4763" cap="flat" cmpd="sng" algn="ctr">
                      <a:solidFill>
                        <a:srgbClr val="E5E5E5"/>
                      </a:solidFill>
                      <a:prstDash val="solid"/>
                      <a:round/>
                      <a:headEnd type="none" w="med" len="med"/>
                      <a:tailEnd type="none" w="med" len="med"/>
                    </a:lnT>
                    <a:lnB w="4763" cap="flat" cmpd="sng" algn="ctr">
                      <a:solidFill>
                        <a:srgbClr val="E5E5E5"/>
                      </a:solidFill>
                      <a:prstDash val="solid"/>
                      <a:round/>
                      <a:headEnd type="none" w="med" len="med"/>
                      <a:tailEnd type="none" w="med" len="med"/>
                    </a:lnB>
                  </a:tcPr>
                </a:tc>
              </a:tr>
              <a:tr h="1829317">
                <a:tc>
                  <a:txBody>
                    <a:bodyPr/>
                    <a:lstStyle/>
                    <a:p>
                      <a:pPr algn="l" fontAlgn="t"/>
                      <a:r>
                        <a:rPr lang="it-IT" sz="1400">
                          <a:latin typeface="Verdana" pitchFamily="34" charset="0"/>
                          <a:ea typeface="Verdana" pitchFamily="34" charset="0"/>
                          <a:cs typeface="Verdana" pitchFamily="34" charset="0"/>
                        </a:rPr>
                        <a:t>In base al PDP, possono essere previste le seguenti</a:t>
                      </a:r>
                      <a:r>
                        <a:rPr lang="it-IT" sz="1400" b="1">
                          <a:latin typeface="Verdana" pitchFamily="34" charset="0"/>
                          <a:ea typeface="Verdana" pitchFamily="34" charset="0"/>
                          <a:cs typeface="Verdana" pitchFamily="34" charset="0"/>
                        </a:rPr>
                        <a:t> misure dispensative</a:t>
                      </a:r>
                      <a:r>
                        <a:rPr lang="it-IT" sz="1400">
                          <a:latin typeface="Verdana" pitchFamily="34" charset="0"/>
                          <a:ea typeface="Verdana" pitchFamily="34" charset="0"/>
                          <a:cs typeface="Verdana" pitchFamily="34" charset="0"/>
                        </a:rPr>
                        <a:t>:</a:t>
                      </a:r>
                    </a:p>
                  </a:txBody>
                  <a:tcPr marL="35649" marR="35649" marT="17825" marB="17825">
                    <a:lnL>
                      <a:noFill/>
                    </a:lnL>
                    <a:lnR>
                      <a:noFill/>
                    </a:lnR>
                    <a:lnT w="4763" cap="flat" cmpd="sng" algn="ctr">
                      <a:solidFill>
                        <a:srgbClr val="E5E5E5"/>
                      </a:solidFill>
                      <a:prstDash val="solid"/>
                      <a:round/>
                      <a:headEnd type="none" w="med" len="med"/>
                      <a:tailEnd type="none" w="med" len="med"/>
                    </a:lnT>
                    <a:lnB>
                      <a:noFill/>
                    </a:lnB>
                  </a:tcPr>
                </a:tc>
                <a:tc>
                  <a:txBody>
                    <a:bodyPr/>
                    <a:lstStyle/>
                    <a:p>
                      <a:pPr algn="l" fontAlgn="t"/>
                      <a:r>
                        <a:rPr lang="it-IT" sz="1400" dirty="0">
                          <a:latin typeface="Verdana" pitchFamily="34" charset="0"/>
                          <a:ea typeface="Verdana" pitchFamily="34" charset="0"/>
                          <a:cs typeface="Verdana" pitchFamily="34" charset="0"/>
                        </a:rPr>
                        <a:t> </a:t>
                      </a:r>
                    </a:p>
                  </a:txBody>
                  <a:tcPr marL="35649" marR="35649" marT="17825" marB="17825">
                    <a:lnL>
                      <a:noFill/>
                    </a:lnL>
                    <a:lnR>
                      <a:noFill/>
                    </a:lnR>
                    <a:lnT w="4763" cap="flat" cmpd="sng" algn="ctr">
                      <a:solidFill>
                        <a:srgbClr val="E5E5E5"/>
                      </a:solidFill>
                      <a:prstDash val="solid"/>
                      <a:round/>
                      <a:headEnd type="none" w="med" len="med"/>
                      <a:tailEnd type="none" w="med" len="med"/>
                    </a:lnT>
                    <a:lnB>
                      <a:noFill/>
                    </a:lnB>
                  </a:tcPr>
                </a:tc>
                <a:tc>
                  <a:txBody>
                    <a:bodyPr/>
                    <a:lstStyle/>
                    <a:p>
                      <a:pPr algn="l" fontAlgn="t"/>
                      <a:r>
                        <a:rPr lang="it-IT" sz="1400" dirty="0">
                          <a:latin typeface="Verdana" pitchFamily="34" charset="0"/>
                          <a:ea typeface="Verdana" pitchFamily="34" charset="0"/>
                          <a:cs typeface="Verdana" pitchFamily="34" charset="0"/>
                        </a:rPr>
                        <a:t>esonero dalla prova nazionale di lingua Inglese per gli alunni con DSA dispensati dalla prova scritta di lingua straniera o esonerati dall’insegnamento della lingua straniera. Esonero da una delle due parti (</a:t>
                      </a:r>
                      <a:r>
                        <a:rPr lang="it-IT" sz="1400" dirty="0" err="1">
                          <a:latin typeface="Verdana" pitchFamily="34" charset="0"/>
                          <a:ea typeface="Verdana" pitchFamily="34" charset="0"/>
                          <a:cs typeface="Verdana" pitchFamily="34" charset="0"/>
                        </a:rPr>
                        <a:t>reading</a:t>
                      </a:r>
                      <a:r>
                        <a:rPr lang="it-IT" sz="1400" dirty="0">
                          <a:latin typeface="Verdana" pitchFamily="34" charset="0"/>
                          <a:ea typeface="Verdana" pitchFamily="34" charset="0"/>
                          <a:cs typeface="Verdana" pitchFamily="34" charset="0"/>
                        </a:rPr>
                        <a:t> o </a:t>
                      </a:r>
                      <a:r>
                        <a:rPr lang="it-IT" sz="1400" dirty="0" err="1">
                          <a:latin typeface="Verdana" pitchFamily="34" charset="0"/>
                          <a:ea typeface="Verdana" pitchFamily="34" charset="0"/>
                          <a:cs typeface="Verdana" pitchFamily="34" charset="0"/>
                        </a:rPr>
                        <a:t>listening</a:t>
                      </a:r>
                      <a:r>
                        <a:rPr lang="it-IT" sz="1400" dirty="0">
                          <a:latin typeface="Verdana" pitchFamily="34" charset="0"/>
                          <a:ea typeface="Verdana" pitchFamily="34" charset="0"/>
                          <a:cs typeface="Verdana" pitchFamily="34" charset="0"/>
                        </a:rPr>
                        <a:t>).</a:t>
                      </a:r>
                    </a:p>
                  </a:txBody>
                  <a:tcPr marL="35649" marR="35649" marT="17825" marB="17825">
                    <a:lnL>
                      <a:noFill/>
                    </a:lnL>
                    <a:lnR>
                      <a:noFill/>
                    </a:lnR>
                    <a:lnT w="4763" cap="flat" cmpd="sng" algn="ctr">
                      <a:solidFill>
                        <a:srgbClr val="E5E5E5"/>
                      </a:solidFill>
                      <a:prstDash val="solid"/>
                      <a:round/>
                      <a:headEnd type="none" w="med" len="med"/>
                      <a:tailEnd type="none" w="med" len="med"/>
                    </a:lnT>
                    <a:lnB>
                      <a:noFill/>
                    </a:lnB>
                  </a:tcPr>
                </a:tc>
              </a:tr>
            </a:tbl>
          </a:graphicData>
        </a:graphic>
      </p:graphicFrame>
      <p:sp>
        <p:nvSpPr>
          <p:cNvPr id="111617" name="Rectangle 1"/>
          <p:cNvSpPr>
            <a:spLocks noChangeArrowheads="1"/>
          </p:cNvSpPr>
          <p:nvPr/>
        </p:nvSpPr>
        <p:spPr bwMode="auto">
          <a:xfrm>
            <a:off x="0" y="0"/>
            <a:ext cx="31451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rgbClr val="333333"/>
                </a:solidFill>
                <a:effectLst/>
                <a:latin typeface="&amp;quot"/>
                <a:cs typeface="Arial" pitchFamily="34" charset="0"/>
              </a:rPr>
              <a:t> . </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CasellaDiTesto 5"/>
          <p:cNvSpPr txBox="1"/>
          <p:nvPr/>
        </p:nvSpPr>
        <p:spPr>
          <a:xfrm>
            <a:off x="1223938" y="5938854"/>
            <a:ext cx="7215238" cy="369332"/>
          </a:xfrm>
          <a:prstGeom prst="rect">
            <a:avLst/>
          </a:prstGeom>
          <a:noFill/>
        </p:spPr>
        <p:txBody>
          <a:bodyPr wrap="square" rtlCol="0">
            <a:spAutoFit/>
          </a:bodyPr>
          <a:lstStyle/>
          <a:p>
            <a:endParaRPr lang="it-IT" dirty="0"/>
          </a:p>
        </p:txBody>
      </p:sp>
      <p:sp>
        <p:nvSpPr>
          <p:cNvPr id="7" name="CasellaDiTesto 6"/>
          <p:cNvSpPr txBox="1"/>
          <p:nvPr/>
        </p:nvSpPr>
        <p:spPr>
          <a:xfrm>
            <a:off x="1376338" y="5786454"/>
            <a:ext cx="7215238" cy="369332"/>
          </a:xfrm>
          <a:prstGeom prst="rect">
            <a:avLst/>
          </a:prstGeom>
          <a:noFill/>
        </p:spPr>
        <p:txBody>
          <a:bodyPr wrap="square" rtlCol="0">
            <a:spAutoFit/>
          </a:bodyPr>
          <a:lstStyle/>
          <a:p>
            <a:endParaRPr lang="it-IT" dirty="0"/>
          </a:p>
        </p:txBody>
      </p:sp>
      <p:sp>
        <p:nvSpPr>
          <p:cNvPr id="10" name="CasellaDiTesto 9"/>
          <p:cNvSpPr txBox="1"/>
          <p:nvPr/>
        </p:nvSpPr>
        <p:spPr>
          <a:xfrm>
            <a:off x="0" y="5786454"/>
            <a:ext cx="9144000" cy="800219"/>
          </a:xfrm>
          <a:prstGeom prst="rect">
            <a:avLst/>
          </a:prstGeom>
          <a:noFill/>
        </p:spPr>
        <p:txBody>
          <a:bodyPr wrap="square" rtlCol="0">
            <a:spAutoFit/>
          </a:bodyPr>
          <a:lstStyle/>
          <a:p>
            <a:endParaRPr lang="it-IT" dirty="0" smtClean="0"/>
          </a:p>
          <a:p>
            <a:r>
              <a:rPr lang="it-IT" dirty="0" smtClean="0"/>
              <a:t>Scompare ogni riferimento agli alunni con altri Bisogni Educativi Speciali (BES) non certificati.</a:t>
            </a:r>
          </a:p>
          <a:p>
            <a:r>
              <a:rPr lang="it-IT" sz="1000" dirty="0" smtClean="0">
                <a:latin typeface="Verdana" pitchFamily="34" charset="0"/>
                <a:ea typeface="Verdana" pitchFamily="34" charset="0"/>
                <a:cs typeface="Verdana" pitchFamily="34" charset="0"/>
              </a:rPr>
              <a:t>Da: </a:t>
            </a:r>
            <a:r>
              <a:rPr lang="it-IT" sz="1000" dirty="0" err="1" smtClean="0">
                <a:latin typeface="Verdana" pitchFamily="34" charset="0"/>
                <a:ea typeface="Verdana" pitchFamily="34" charset="0"/>
                <a:cs typeface="Verdana" pitchFamily="34" charset="0"/>
              </a:rPr>
              <a:t>disabili.com</a:t>
            </a:r>
            <a:r>
              <a:rPr lang="it-IT" sz="1000" dirty="0" smtClean="0">
                <a:latin typeface="Verdana" pitchFamily="34" charset="0"/>
                <a:ea typeface="Verdana" pitchFamily="34" charset="0"/>
                <a:cs typeface="Verdana" pitchFamily="34" charset="0"/>
              </a:rPr>
              <a:t> </a:t>
            </a:r>
            <a:endParaRPr lang="it-IT" sz="10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p:cNvSpPr>
            <a:spLocks noGrp="1"/>
          </p:cNvSpPr>
          <p:nvPr>
            <p:ph type="title"/>
          </p:nvPr>
        </p:nvSpPr>
        <p:spPr>
          <a:xfrm>
            <a:off x="285720" y="571480"/>
            <a:ext cx="8429684" cy="1143008"/>
          </a:xfrm>
        </p:spPr>
        <p:style>
          <a:lnRef idx="1">
            <a:schemeClr val="accent5"/>
          </a:lnRef>
          <a:fillRef idx="3">
            <a:schemeClr val="accent5"/>
          </a:fillRef>
          <a:effectRef idx="2">
            <a:schemeClr val="accent5"/>
          </a:effectRef>
          <a:fontRef idx="minor">
            <a:schemeClr val="lt1"/>
          </a:fontRef>
        </p:style>
        <p:txBody>
          <a:bodyPr>
            <a:normAutofit/>
          </a:bodyPr>
          <a:lstStyle/>
          <a:p>
            <a:r>
              <a:rPr lang="it-IT" b="1" dirty="0" smtClean="0">
                <a:solidFill>
                  <a:srgbClr val="FFFF00"/>
                </a:solidFill>
              </a:rPr>
              <a:t>DALL’INSERIMENTO ALL’INCLUSIONE</a:t>
            </a:r>
            <a:endParaRPr lang="it-IT" b="1" dirty="0">
              <a:solidFill>
                <a:srgbClr val="FFFF00"/>
              </a:solidFill>
            </a:endParaRPr>
          </a:p>
        </p:txBody>
      </p:sp>
      <p:sp>
        <p:nvSpPr>
          <p:cNvPr id="3" name="Segnaposto testo 2"/>
          <p:cNvSpPr>
            <a:spLocks noGrp="1"/>
          </p:cNvSpPr>
          <p:nvPr>
            <p:ph type="body" idx="1"/>
          </p:nvPr>
        </p:nvSpPr>
        <p:spPr>
          <a:xfrm>
            <a:off x="500034" y="2285992"/>
            <a:ext cx="2356409" cy="576262"/>
          </a:xfrm>
        </p:spPr>
        <p:txBody>
          <a:bodyPr/>
          <a:lstStyle/>
          <a:p>
            <a:r>
              <a:rPr lang="it-IT" b="1" dirty="0" smtClean="0">
                <a:solidFill>
                  <a:srgbClr val="7030A0"/>
                </a:solidFill>
                <a:latin typeface="Verdana" pitchFamily="34" charset="0"/>
                <a:ea typeface="Verdana" pitchFamily="34" charset="0"/>
                <a:cs typeface="Verdana" pitchFamily="34" charset="0"/>
              </a:rPr>
              <a:t>Inserimento</a:t>
            </a:r>
            <a:endParaRPr lang="it-IT" b="1" dirty="0">
              <a:solidFill>
                <a:srgbClr val="7030A0"/>
              </a:solidFill>
              <a:latin typeface="Verdana" pitchFamily="34" charset="0"/>
              <a:ea typeface="Verdana" pitchFamily="34" charset="0"/>
              <a:cs typeface="Verdana" pitchFamily="34" charset="0"/>
            </a:endParaRPr>
          </a:p>
        </p:txBody>
      </p:sp>
      <p:sp>
        <p:nvSpPr>
          <p:cNvPr id="4" name="Segnaposto testo 3"/>
          <p:cNvSpPr>
            <a:spLocks noGrp="1"/>
          </p:cNvSpPr>
          <p:nvPr>
            <p:ph type="body" sz="half" idx="15"/>
          </p:nvPr>
        </p:nvSpPr>
        <p:spPr>
          <a:xfrm>
            <a:off x="642910" y="3000372"/>
            <a:ext cx="2356409" cy="2847293"/>
          </a:xfrm>
        </p:spPr>
        <p:txBody>
          <a:bodyPr/>
          <a:lstStyle/>
          <a:p>
            <a:r>
              <a:rPr lang="it-IT" dirty="0" smtClean="0">
                <a:latin typeface="Verdana" pitchFamily="34" charset="0"/>
                <a:ea typeface="Verdana" pitchFamily="34" charset="0"/>
                <a:cs typeface="Verdana" pitchFamily="34" charset="0"/>
              </a:rPr>
              <a:t>Diritto di avere un posto nella scuola di tutti</a:t>
            </a:r>
          </a:p>
          <a:p>
            <a:endParaRPr lang="it-IT" dirty="0"/>
          </a:p>
          <a:p>
            <a:endParaRPr lang="it-IT" dirty="0" smtClean="0"/>
          </a:p>
          <a:p>
            <a:endParaRPr lang="it-IT" dirty="0"/>
          </a:p>
        </p:txBody>
      </p:sp>
      <p:sp>
        <p:nvSpPr>
          <p:cNvPr id="5" name="Segnaposto testo 4"/>
          <p:cNvSpPr>
            <a:spLocks noGrp="1"/>
          </p:cNvSpPr>
          <p:nvPr>
            <p:ph type="body" sz="quarter" idx="3"/>
          </p:nvPr>
        </p:nvSpPr>
        <p:spPr>
          <a:xfrm>
            <a:off x="3214678" y="2285992"/>
            <a:ext cx="2544781" cy="576262"/>
          </a:xfrm>
        </p:spPr>
        <p:txBody>
          <a:bodyPr/>
          <a:lstStyle/>
          <a:p>
            <a:r>
              <a:rPr lang="it-IT" b="1" dirty="0" smtClean="0">
                <a:solidFill>
                  <a:srgbClr val="7030A0"/>
                </a:solidFill>
                <a:latin typeface="Verdana" pitchFamily="34" charset="0"/>
                <a:ea typeface="Verdana" pitchFamily="34" charset="0"/>
                <a:cs typeface="Verdana" pitchFamily="34" charset="0"/>
              </a:rPr>
              <a:t>Integrazione</a:t>
            </a:r>
            <a:endParaRPr lang="it-IT" b="1" dirty="0">
              <a:solidFill>
                <a:srgbClr val="7030A0"/>
              </a:solidFill>
              <a:latin typeface="Verdana" pitchFamily="34" charset="0"/>
              <a:ea typeface="Verdana" pitchFamily="34" charset="0"/>
              <a:cs typeface="Verdana" pitchFamily="34" charset="0"/>
            </a:endParaRPr>
          </a:p>
        </p:txBody>
      </p:sp>
      <p:sp>
        <p:nvSpPr>
          <p:cNvPr id="6" name="Segnaposto testo 5"/>
          <p:cNvSpPr>
            <a:spLocks noGrp="1"/>
          </p:cNvSpPr>
          <p:nvPr>
            <p:ph type="body" sz="half" idx="16"/>
          </p:nvPr>
        </p:nvSpPr>
        <p:spPr>
          <a:xfrm>
            <a:off x="3428992" y="3000372"/>
            <a:ext cx="2360257" cy="2847293"/>
          </a:xfrm>
        </p:spPr>
        <p:txBody>
          <a:bodyPr>
            <a:normAutofit/>
          </a:bodyPr>
          <a:lstStyle/>
          <a:p>
            <a:r>
              <a:rPr lang="it-IT" sz="1500" dirty="0" smtClean="0">
                <a:latin typeface="Verdana" pitchFamily="34" charset="0"/>
                <a:ea typeface="Verdana" pitchFamily="34" charset="0"/>
                <a:cs typeface="Verdana" pitchFamily="34" charset="0"/>
              </a:rPr>
              <a:t>Nasce negli anni 70. </a:t>
            </a:r>
          </a:p>
          <a:p>
            <a:r>
              <a:rPr lang="it-IT" sz="1500" dirty="0" smtClean="0">
                <a:latin typeface="Verdana" pitchFamily="34" charset="0"/>
                <a:ea typeface="Verdana" pitchFamily="34" charset="0"/>
                <a:cs typeface="Verdana" pitchFamily="34" charset="0"/>
              </a:rPr>
              <a:t>Significa inserire una persona in un ambiente in modo da diventarne parte organica.</a:t>
            </a:r>
          </a:p>
          <a:p>
            <a:r>
              <a:rPr lang="it-IT" sz="1500" dirty="0" smtClean="0">
                <a:latin typeface="Verdana" pitchFamily="34" charset="0"/>
                <a:ea typeface="Verdana" pitchFamily="34" charset="0"/>
                <a:cs typeface="Verdana" pitchFamily="34" charset="0"/>
              </a:rPr>
              <a:t>La base è una patologia, la persona è fondamentalmente un malato.</a:t>
            </a:r>
          </a:p>
          <a:p>
            <a:endParaRPr lang="it-IT" dirty="0"/>
          </a:p>
          <a:p>
            <a:endParaRPr lang="it-IT" dirty="0"/>
          </a:p>
        </p:txBody>
      </p:sp>
      <p:sp>
        <p:nvSpPr>
          <p:cNvPr id="7" name="Segnaposto testo 6"/>
          <p:cNvSpPr>
            <a:spLocks noGrp="1"/>
          </p:cNvSpPr>
          <p:nvPr>
            <p:ph type="body" sz="quarter" idx="13"/>
          </p:nvPr>
        </p:nvSpPr>
        <p:spPr>
          <a:xfrm>
            <a:off x="5929322" y="2285992"/>
            <a:ext cx="2359298" cy="576262"/>
          </a:xfrm>
        </p:spPr>
        <p:txBody>
          <a:bodyPr/>
          <a:lstStyle/>
          <a:p>
            <a:r>
              <a:rPr lang="it-IT" b="1" dirty="0" smtClean="0">
                <a:solidFill>
                  <a:srgbClr val="7030A0"/>
                </a:solidFill>
                <a:latin typeface="Verdana" pitchFamily="34" charset="0"/>
                <a:ea typeface="Verdana" pitchFamily="34" charset="0"/>
                <a:cs typeface="Verdana" pitchFamily="34" charset="0"/>
              </a:rPr>
              <a:t>Inclusione</a:t>
            </a:r>
            <a:endParaRPr lang="it-IT" b="1" dirty="0">
              <a:solidFill>
                <a:srgbClr val="7030A0"/>
              </a:solidFill>
              <a:latin typeface="Verdana" pitchFamily="34" charset="0"/>
              <a:ea typeface="Verdana" pitchFamily="34" charset="0"/>
              <a:cs typeface="Verdana" pitchFamily="34" charset="0"/>
            </a:endParaRPr>
          </a:p>
        </p:txBody>
      </p:sp>
      <p:sp>
        <p:nvSpPr>
          <p:cNvPr id="8" name="Segnaposto testo 7"/>
          <p:cNvSpPr>
            <a:spLocks noGrp="1"/>
          </p:cNvSpPr>
          <p:nvPr>
            <p:ph type="body" sz="half" idx="17"/>
          </p:nvPr>
        </p:nvSpPr>
        <p:spPr>
          <a:xfrm>
            <a:off x="5929322" y="3000372"/>
            <a:ext cx="2359152" cy="2847293"/>
          </a:xfrm>
        </p:spPr>
        <p:txBody>
          <a:bodyPr>
            <a:noAutofit/>
          </a:bodyPr>
          <a:lstStyle/>
          <a:p>
            <a:r>
              <a:rPr lang="it-IT" dirty="0" smtClean="0">
                <a:latin typeface="Verdana" pitchFamily="34" charset="0"/>
                <a:ea typeface="Verdana" pitchFamily="34" charset="0"/>
                <a:cs typeface="Verdana" pitchFamily="34" charset="0"/>
              </a:rPr>
              <a:t>L’approccio è diverso, la diversità non è legata a una patologia.</a:t>
            </a:r>
          </a:p>
          <a:p>
            <a:r>
              <a:rPr lang="it-IT" dirty="0" smtClean="0">
                <a:latin typeface="Verdana" pitchFamily="34" charset="0"/>
                <a:ea typeface="Verdana" pitchFamily="34" charset="0"/>
                <a:cs typeface="Verdana" pitchFamily="34" charset="0"/>
              </a:rPr>
              <a:t>La persona con disabilità non è un malato ma una persona svantaggiata a causa delle barriere architettoniche e culturali. </a:t>
            </a:r>
          </a:p>
          <a:p>
            <a:r>
              <a:rPr lang="it-IT" dirty="0" smtClean="0">
                <a:latin typeface="Verdana" pitchFamily="34" charset="0"/>
                <a:ea typeface="Verdana" pitchFamily="34" charset="0"/>
                <a:cs typeface="Verdana" pitchFamily="34" charset="0"/>
              </a:rPr>
              <a:t>Siamo passati quindi da un modello medico a uno psicosociale.</a:t>
            </a:r>
            <a:endParaRPr lang="it-IT"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00372981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tappe inclusione scolastica esclusione integrazione inclusion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a:stretch>
            <a:fillRect/>
          </a:stretch>
        </p:blipFill>
        <p:spPr bwMode="auto">
          <a:xfrm>
            <a:off x="-3214742" y="12715940"/>
            <a:ext cx="16502178" cy="5734034"/>
          </a:xfrm>
          <a:prstGeom prst="rect">
            <a:avLst/>
          </a:prstGeom>
          <a:noFill/>
          <a:ln w="9525">
            <a:noFill/>
            <a:miter lim="800000"/>
            <a:headEnd/>
            <a:tailEnd/>
          </a:ln>
          <a:effectLst/>
        </p:spPr>
      </p:pic>
      <p:pic>
        <p:nvPicPr>
          <p:cNvPr id="45059" name="Picture 3"/>
          <p:cNvPicPr>
            <a:picLocks noChangeAspect="1" noChangeArrowheads="1"/>
          </p:cNvPicPr>
          <p:nvPr/>
        </p:nvPicPr>
        <p:blipFill>
          <a:blip r:embed="rId2"/>
          <a:srcRect/>
          <a:stretch>
            <a:fillRect/>
          </a:stretch>
        </p:blipFill>
        <p:spPr bwMode="auto">
          <a:xfrm>
            <a:off x="0" y="0"/>
            <a:ext cx="9143999"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3902</Words>
  <Application>Microsoft Office PowerPoint</Application>
  <PresentationFormat>Presentazione su schermo (4:3)</PresentationFormat>
  <Paragraphs>347</Paragraphs>
  <Slides>66</Slides>
  <Notes>3</Notes>
  <HiddenSlides>0</HiddenSlides>
  <MMClips>0</MMClips>
  <ScaleCrop>false</ScaleCrop>
  <HeadingPairs>
    <vt:vector size="4" baseType="variant">
      <vt:variant>
        <vt:lpstr>Tema</vt:lpstr>
      </vt:variant>
      <vt:variant>
        <vt:i4>1</vt:i4>
      </vt:variant>
      <vt:variant>
        <vt:lpstr>Titoli diapositive</vt:lpstr>
      </vt:variant>
      <vt:variant>
        <vt:i4>66</vt:i4>
      </vt:variant>
    </vt:vector>
  </HeadingPairs>
  <TitlesOfParts>
    <vt:vector size="67" baseType="lpstr">
      <vt:lpstr>Tema di Office</vt:lpstr>
      <vt:lpstr>“Dislessia ed altri DSA a scuola. Strategie efficaci per gli insegnanti” </vt:lpstr>
      <vt:lpstr>A scuola arrivano i BES. Chi sono?</vt:lpstr>
      <vt:lpstr>Diapositiva 3</vt:lpstr>
      <vt:lpstr>QUANDO UN BISOGNO EDUCATIVO DIVENTA SPECIALE?</vt:lpstr>
      <vt:lpstr>Chi definisce un alunno “BES”?</vt:lpstr>
      <vt:lpstr>Diapositiva 6</vt:lpstr>
      <vt:lpstr>DALL’INSERIMENTO ALL’INCLUSIONE</vt:lpstr>
      <vt:lpstr>Diapositiva 8</vt:lpstr>
      <vt:lpstr>Diapositiva 9</vt:lpstr>
      <vt:lpstr>L’inclusione non riguarda solo la disabilità… </vt:lpstr>
      <vt:lpstr>L’inclusione combatte la didattica speciale, la didattica che vale solo per chi ha la diagnosi. </vt:lpstr>
      <vt:lpstr>Diapositiva 12</vt:lpstr>
      <vt:lpstr>   FATTORI AMBIENTALI</vt:lpstr>
      <vt:lpstr>Diapositiva 14</vt:lpstr>
      <vt:lpstr>L’Inclusione riguarda tutti</vt:lpstr>
      <vt:lpstr>Diapositiva 16</vt:lpstr>
      <vt:lpstr> DIDATTICA                          DIDATTICA  INDIVIDUALIZZATA       PERSONALIZZATA</vt:lpstr>
      <vt:lpstr>Dalle Linee Guida 2011: «L’azione formativa individualizzata pone obiettivi comuni per tutti i componenti del gruppo-classe ma è concepita adattando le metodologie in funzione delle caratteristiche individuali dei discenti […]. L’azione formativa personalizzata […] può  porsi  obiettivi   diversi per  ciascun discente».</vt:lpstr>
      <vt:lpstr>ONE size fits all Non esiste una scarpa di misura unica adatta per tutti. Abbiamo bisogno di personalizzare la didattica in base  ai bisogni ed alle caratteristiche degli alunni. </vt:lpstr>
      <vt:lpstr>Chiaramente la didattica deve utilizzare dei mediatori che permettano più possibilità e modalità di rappresentazione: </vt:lpstr>
      <vt:lpstr>  Il paradigma dell'inclusione si basa sulla diversita’ e sulla valorizzazione di essa .   Non è possibile utilizzare per tutti la stessa modalita’, la stessa risposta, lo stesso canale. Una redistribuzione piu’ equa delle strategie, delle risorse e quindi delle modalità permette a tutti di raggiungere l'obiettivo quindi un'ottica di INDIVIDUALIZZAZIONE,  strategie diverse per uno stesso obiettivo.   </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LE PRIME Difficoltà</vt:lpstr>
      <vt:lpstr>Le difficoltà reattive</vt:lpstr>
      <vt:lpstr>LE REAZIONI ALLE Difficoltà</vt:lpstr>
      <vt:lpstr>Diapositiva 44</vt:lpstr>
      <vt:lpstr>Diapositiva 45</vt:lpstr>
      <vt:lpstr>Diapositiva 46</vt:lpstr>
      <vt:lpstr>Diapositiva 47</vt:lpstr>
      <vt:lpstr>Diapositiva 48</vt:lpstr>
      <vt:lpstr>Diapositiva 49</vt:lpstr>
      <vt:lpstr>Diapositiva 50</vt:lpstr>
      <vt:lpstr>Campo di battaglia</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“Dislessia ed altri DSA a scuola. Strategie efficaci per gli insegnanti”</dc:title>
  <dc:creator>Utente</dc:creator>
  <cp:lastModifiedBy>Utente</cp:lastModifiedBy>
  <cp:revision>17</cp:revision>
  <dcterms:created xsi:type="dcterms:W3CDTF">2018-10-07T18:29:58Z</dcterms:created>
  <dcterms:modified xsi:type="dcterms:W3CDTF">2018-10-17T12:37:02Z</dcterms:modified>
</cp:coreProperties>
</file>