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57" r:id="rId3"/>
    <p:sldId id="268" r:id="rId4"/>
    <p:sldId id="269" r:id="rId5"/>
    <p:sldId id="270" r:id="rId6"/>
    <p:sldId id="258" r:id="rId7"/>
    <p:sldId id="259" r:id="rId8"/>
    <p:sldId id="260" r:id="rId9"/>
    <p:sldId id="261" r:id="rId10"/>
    <p:sldId id="262" r:id="rId11"/>
    <p:sldId id="263" r:id="rId12"/>
    <p:sldId id="264" r:id="rId13"/>
    <p:sldId id="265" r:id="rId14"/>
    <p:sldId id="266"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p:scale>
          <a:sx n="71" d="100"/>
          <a:sy n="71" d="100"/>
        </p:scale>
        <p:origin x="618" y="-204"/>
      </p:cViewPr>
      <p:guideLst/>
    </p:cSldViewPr>
  </p:slideViewPr>
  <p:outlineViewPr>
    <p:cViewPr>
      <p:scale>
        <a:sx n="33" d="100"/>
        <a:sy n="33" d="100"/>
      </p:scale>
      <p:origin x="0" y="-1308"/>
    </p:cViewPr>
  </p:outlineViewPr>
  <p:notesTextViewPr>
    <p:cViewPr>
      <p:scale>
        <a:sx n="1" d="1"/>
        <a:sy n="1" d="1"/>
      </p:scale>
      <p:origin x="0" y="0"/>
    </p:cViewPr>
  </p:notesTextViewPr>
  <p:sorterViewPr>
    <p:cViewPr>
      <p:scale>
        <a:sx n="100" d="100"/>
        <a:sy n="100" d="100"/>
      </p:scale>
      <p:origin x="0" y="-24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D220C7-E24A-475A-9A00-0A54157F276E}" type="datetimeFigureOut">
              <a:rPr lang="it-IT" smtClean="0"/>
              <a:t>21/09/2018</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6F3CAC-32C5-4D94-8A13-A63409044857}" type="slidenum">
              <a:rPr lang="it-IT" smtClean="0"/>
              <a:t>‹N›</a:t>
            </a:fld>
            <a:endParaRPr lang="it-IT"/>
          </a:p>
        </p:txBody>
      </p:sp>
    </p:spTree>
    <p:extLst>
      <p:ext uri="{BB962C8B-B14F-4D97-AF65-F5344CB8AC3E}">
        <p14:creationId xmlns:p14="http://schemas.microsoft.com/office/powerpoint/2010/main" val="3736564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Trita partizione</a:t>
            </a:r>
          </a:p>
        </p:txBody>
      </p:sp>
      <p:sp>
        <p:nvSpPr>
          <p:cNvPr id="4" name="Segnaposto numero diapositiva 3"/>
          <p:cNvSpPr>
            <a:spLocks noGrp="1"/>
          </p:cNvSpPr>
          <p:nvPr>
            <p:ph type="sldNum" sz="quarter" idx="5"/>
          </p:nvPr>
        </p:nvSpPr>
        <p:spPr/>
        <p:txBody>
          <a:bodyPr/>
          <a:lstStyle/>
          <a:p>
            <a:fld id="{176F3CAC-32C5-4D94-8A13-A63409044857}" type="slidenum">
              <a:rPr lang="it-IT" smtClean="0"/>
              <a:t>13</a:t>
            </a:fld>
            <a:endParaRPr lang="it-IT"/>
          </a:p>
        </p:txBody>
      </p:sp>
    </p:spTree>
    <p:extLst>
      <p:ext uri="{BB962C8B-B14F-4D97-AF65-F5344CB8AC3E}">
        <p14:creationId xmlns:p14="http://schemas.microsoft.com/office/powerpoint/2010/main" val="2798167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9/21/2018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259827-42E9-44A3-8C47-CD9B0847333D}"/>
              </a:ext>
            </a:extLst>
          </p:cNvPr>
          <p:cNvSpPr>
            <a:spLocks noGrp="1"/>
          </p:cNvSpPr>
          <p:nvPr>
            <p:ph type="ctrTitle"/>
          </p:nvPr>
        </p:nvSpPr>
        <p:spPr>
          <a:xfrm>
            <a:off x="2589210" y="1138935"/>
            <a:ext cx="8915399" cy="1126283"/>
          </a:xfrm>
        </p:spPr>
        <p:txBody>
          <a:bodyPr/>
          <a:lstStyle/>
          <a:p>
            <a:r>
              <a:rPr lang="it-IT" dirty="0"/>
              <a:t>Musicoterapia</a:t>
            </a:r>
          </a:p>
        </p:txBody>
      </p:sp>
      <p:sp>
        <p:nvSpPr>
          <p:cNvPr id="3" name="Sottotitolo 2">
            <a:extLst>
              <a:ext uri="{FF2B5EF4-FFF2-40B4-BE49-F238E27FC236}">
                <a16:creationId xmlns:a16="http://schemas.microsoft.com/office/drawing/2014/main" id="{6D72AFD0-2842-4A6F-B1DE-62346F18F6D7}"/>
              </a:ext>
            </a:extLst>
          </p:cNvPr>
          <p:cNvSpPr>
            <a:spLocks noGrp="1"/>
          </p:cNvSpPr>
          <p:nvPr>
            <p:ph type="subTitle" idx="1"/>
          </p:nvPr>
        </p:nvSpPr>
        <p:spPr>
          <a:xfrm>
            <a:off x="2589211" y="3429000"/>
            <a:ext cx="8915399" cy="1126283"/>
          </a:xfrm>
        </p:spPr>
        <p:txBody>
          <a:bodyPr>
            <a:noAutofit/>
          </a:bodyPr>
          <a:lstStyle/>
          <a:p>
            <a:r>
              <a:rPr lang="it-IT" sz="3400" b="1" dirty="0"/>
              <a:t>Favorire la comunicazione</a:t>
            </a:r>
          </a:p>
          <a:p>
            <a:r>
              <a:rPr lang="it-IT" sz="3400" b="1" dirty="0"/>
              <a:t>La relazione</a:t>
            </a:r>
          </a:p>
          <a:p>
            <a:r>
              <a:rPr lang="it-IT" sz="3400" b="1" dirty="0"/>
              <a:t>L'apprendimento</a:t>
            </a:r>
          </a:p>
          <a:p>
            <a:r>
              <a:rPr lang="it-IT" sz="3400" b="1" dirty="0"/>
              <a:t>La motricità.</a:t>
            </a:r>
            <a:endParaRPr lang="it-IT" sz="3400" dirty="0"/>
          </a:p>
        </p:txBody>
      </p:sp>
    </p:spTree>
    <p:extLst>
      <p:ext uri="{BB962C8B-B14F-4D97-AF65-F5344CB8AC3E}">
        <p14:creationId xmlns:p14="http://schemas.microsoft.com/office/powerpoint/2010/main" val="4088772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1B9834-AFDF-4905-939C-060178A086D6}"/>
              </a:ext>
            </a:extLst>
          </p:cNvPr>
          <p:cNvSpPr>
            <a:spLocks noGrp="1"/>
          </p:cNvSpPr>
          <p:nvPr>
            <p:ph type="title"/>
          </p:nvPr>
        </p:nvSpPr>
        <p:spPr/>
        <p:txBody>
          <a:bodyPr/>
          <a:lstStyle/>
          <a:p>
            <a:r>
              <a:rPr lang="it-IT" dirty="0"/>
              <a:t>Vissuto sonoro</a:t>
            </a:r>
          </a:p>
        </p:txBody>
      </p:sp>
      <p:sp>
        <p:nvSpPr>
          <p:cNvPr id="3" name="CasellaDiTesto 2">
            <a:extLst>
              <a:ext uri="{FF2B5EF4-FFF2-40B4-BE49-F238E27FC236}">
                <a16:creationId xmlns:a16="http://schemas.microsoft.com/office/drawing/2014/main" id="{3A771E53-7121-43FE-8EB7-E1E528653358}"/>
              </a:ext>
            </a:extLst>
          </p:cNvPr>
          <p:cNvSpPr txBox="1"/>
          <p:nvPr/>
        </p:nvSpPr>
        <p:spPr>
          <a:xfrm>
            <a:off x="2576945" y="1828800"/>
            <a:ext cx="8908473" cy="3477875"/>
          </a:xfrm>
          <a:prstGeom prst="rect">
            <a:avLst/>
          </a:prstGeom>
          <a:noFill/>
        </p:spPr>
        <p:txBody>
          <a:bodyPr wrap="square" rtlCol="0">
            <a:spAutoFit/>
          </a:bodyPr>
          <a:lstStyle/>
          <a:p>
            <a:r>
              <a:rPr lang="it-IT" sz="2200" dirty="0"/>
              <a:t>Nell’insieme dei rumori uterini, l’apparato uditivo capta i suoni per i quali sembra predestinato, ovvero i suoni che è in grado di codificare e decodificare.</a:t>
            </a:r>
          </a:p>
          <a:p>
            <a:endParaRPr lang="it-IT" sz="2200" dirty="0"/>
          </a:p>
          <a:p>
            <a:r>
              <a:rPr lang="it-IT" sz="2200" dirty="0"/>
              <a:t>La proprietà dell’orecchio non è quella di sentire, ma sapere che cosa sentire. </a:t>
            </a:r>
          </a:p>
          <a:p>
            <a:r>
              <a:rPr lang="it-IT" sz="2200" dirty="0"/>
              <a:t>Ciò significa che l’insieme di suoni caratterizzato dalle frequenze, tonalità ed intensità saranno integrate a seconda delle reazioni e delle funzioni dell’apparato </a:t>
            </a:r>
            <a:r>
              <a:rPr lang="it-IT" sz="2200" dirty="0" err="1"/>
              <a:t>cocleo</a:t>
            </a:r>
            <a:r>
              <a:rPr lang="it-IT" sz="2200" dirty="0"/>
              <a:t>-vestibolare e dei suoi annessi. </a:t>
            </a:r>
          </a:p>
        </p:txBody>
      </p:sp>
    </p:spTree>
    <p:extLst>
      <p:ext uri="{BB962C8B-B14F-4D97-AF65-F5344CB8AC3E}">
        <p14:creationId xmlns:p14="http://schemas.microsoft.com/office/powerpoint/2010/main" val="432978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9EFAE40-899A-415B-9C82-BDD6C752A31D}"/>
              </a:ext>
            </a:extLst>
          </p:cNvPr>
          <p:cNvSpPr txBox="1"/>
          <p:nvPr/>
        </p:nvSpPr>
        <p:spPr>
          <a:xfrm>
            <a:off x="2244436" y="1593273"/>
            <a:ext cx="9296400" cy="5632311"/>
          </a:xfrm>
          <a:prstGeom prst="rect">
            <a:avLst/>
          </a:prstGeom>
          <a:noFill/>
        </p:spPr>
        <p:txBody>
          <a:bodyPr wrap="square" rtlCol="0">
            <a:spAutoFit/>
          </a:bodyPr>
          <a:lstStyle/>
          <a:p>
            <a:r>
              <a:rPr lang="it-IT" dirty="0"/>
              <a:t>Il neurologo pediatra </a:t>
            </a:r>
            <a:r>
              <a:rPr lang="it-IT" b="1" dirty="0"/>
              <a:t>André Thomas</a:t>
            </a:r>
            <a:r>
              <a:rPr lang="it-IT" dirty="0"/>
              <a:t>, nei suoi esperimenti rimase affascinato davanti alle reazioni del neonato, fin dalle prime ore di vita, al richiamo del suo nome pronunciato dalla madre. È proprio verso la madre che il bambino si chinava per cercarla, come per rivivere un suono a lui già conosciuto, nell’universo uterino. </a:t>
            </a:r>
          </a:p>
          <a:p>
            <a:endParaRPr lang="it-IT" dirty="0"/>
          </a:p>
          <a:p>
            <a:pPr marL="285750" indent="-285750">
              <a:buFont typeface="Arial" panose="020B0604020202020204" pitchFamily="34" charset="0"/>
              <a:buChar char="•"/>
            </a:pPr>
            <a:r>
              <a:rPr lang="it-IT" dirty="0"/>
              <a:t>Frequenze basse (</a:t>
            </a:r>
            <a:r>
              <a:rPr lang="it-IT" dirty="0" err="1"/>
              <a:t>max</a:t>
            </a:r>
            <a:r>
              <a:rPr lang="it-IT" dirty="0"/>
              <a:t> 800 Hz)</a:t>
            </a:r>
          </a:p>
          <a:p>
            <a:pPr marL="285750" indent="-285750">
              <a:buFont typeface="Arial" panose="020B0604020202020204" pitchFamily="34" charset="0"/>
              <a:buChar char="•"/>
            </a:pPr>
            <a:r>
              <a:rPr lang="it-IT" dirty="0"/>
              <a:t>Frequenze alte</a:t>
            </a:r>
          </a:p>
          <a:p>
            <a:endParaRPr lang="it-IT" dirty="0"/>
          </a:p>
          <a:p>
            <a:endParaRPr lang="it-IT" dirty="0"/>
          </a:p>
          <a:p>
            <a:r>
              <a:rPr lang="it-IT" dirty="0"/>
              <a:t>La </a:t>
            </a:r>
            <a:r>
              <a:rPr lang="it-IT" b="1" dirty="0"/>
              <a:t>Music Learning Theory </a:t>
            </a:r>
            <a:r>
              <a:rPr lang="it-IT" dirty="0"/>
              <a:t>(MIT) è una teoria ideata da Edwin E. Gordon, esperto del South Carolina, basandosi su quasi cinquanta anni di ricerche ed osservazioni. Gordon si è occupato nei suoi studi di descrivere la modalità di apprendimento musicale del bambino già a partire dall’età prenatale. Tuttavia confermò, chi prima di lui, disse che anche quando il bambino si trova ancora nella pancia della madre, è in grado di ascoltare e memorizzare gli stimoli sonori. </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291414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41DA5C1-C064-433D-9941-563EC8C7BE15}"/>
              </a:ext>
            </a:extLst>
          </p:cNvPr>
          <p:cNvSpPr txBox="1"/>
          <p:nvPr/>
        </p:nvSpPr>
        <p:spPr>
          <a:xfrm>
            <a:off x="2396836" y="1859339"/>
            <a:ext cx="8229600" cy="3139321"/>
          </a:xfrm>
          <a:prstGeom prst="rect">
            <a:avLst/>
          </a:prstGeom>
          <a:noFill/>
        </p:spPr>
        <p:txBody>
          <a:bodyPr wrap="square" rtlCol="0">
            <a:spAutoFit/>
          </a:bodyPr>
          <a:lstStyle/>
          <a:p>
            <a:r>
              <a:rPr lang="pt-BR" b="1" dirty="0"/>
              <a:t>Plos One1</a:t>
            </a:r>
            <a:r>
              <a:rPr lang="pt-BR" dirty="0"/>
              <a:t> (Manuel S. Malmierca, 2013).</a:t>
            </a:r>
          </a:p>
          <a:p>
            <a:endParaRPr lang="pt-BR" dirty="0"/>
          </a:p>
          <a:p>
            <a:r>
              <a:rPr lang="it-IT" dirty="0"/>
              <a:t>Un team di ricerca finlandese ha scoperto che durante la gravidanza i bambini non solo ascoltano la musica ma sono anche in grado di impararla tanto da riconoscerla dopo la nascita.</a:t>
            </a:r>
          </a:p>
          <a:p>
            <a:endParaRPr lang="it-IT" dirty="0"/>
          </a:p>
          <a:p>
            <a:r>
              <a:rPr lang="it-IT" dirty="0"/>
              <a:t>Misurando la loro attività cerebrale attraverso la pelle, la risposta è stata affermativa. Infatti i bambini a cui era stata cantata la melodia aveva un’attività cerebrale più forte nel momento in cui gli veniva fatta ascoltare nuovamente.</a:t>
            </a:r>
            <a:r>
              <a:rPr lang="pt-BR" dirty="0"/>
              <a:t> </a:t>
            </a:r>
          </a:p>
          <a:p>
            <a:r>
              <a:rPr lang="pt-BR" dirty="0"/>
              <a:t> </a:t>
            </a:r>
            <a:endParaRPr lang="it-IT" dirty="0"/>
          </a:p>
        </p:txBody>
      </p:sp>
    </p:spTree>
    <p:extLst>
      <p:ext uri="{BB962C8B-B14F-4D97-AF65-F5344CB8AC3E}">
        <p14:creationId xmlns:p14="http://schemas.microsoft.com/office/powerpoint/2010/main" val="317848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D51934-5B65-436F-9E90-3F96486ADDA5}"/>
              </a:ext>
            </a:extLst>
          </p:cNvPr>
          <p:cNvSpPr>
            <a:spLocks noGrp="1"/>
          </p:cNvSpPr>
          <p:nvPr>
            <p:ph type="title"/>
          </p:nvPr>
        </p:nvSpPr>
        <p:spPr/>
        <p:txBody>
          <a:bodyPr/>
          <a:lstStyle/>
          <a:p>
            <a:r>
              <a:rPr lang="it-IT" dirty="0"/>
              <a:t>Tutto nella testa</a:t>
            </a:r>
          </a:p>
        </p:txBody>
      </p:sp>
      <p:sp>
        <p:nvSpPr>
          <p:cNvPr id="3" name="CasellaDiTesto 2">
            <a:extLst>
              <a:ext uri="{FF2B5EF4-FFF2-40B4-BE49-F238E27FC236}">
                <a16:creationId xmlns:a16="http://schemas.microsoft.com/office/drawing/2014/main" id="{04BF8BC3-0D55-4CD0-9626-97534C74CA38}"/>
              </a:ext>
            </a:extLst>
          </p:cNvPr>
          <p:cNvSpPr txBox="1"/>
          <p:nvPr/>
        </p:nvSpPr>
        <p:spPr>
          <a:xfrm>
            <a:off x="2590800" y="2161309"/>
            <a:ext cx="8866909" cy="2862322"/>
          </a:xfrm>
          <a:prstGeom prst="rect">
            <a:avLst/>
          </a:prstGeom>
          <a:noFill/>
        </p:spPr>
        <p:txBody>
          <a:bodyPr wrap="square" rtlCol="0">
            <a:spAutoFit/>
          </a:bodyPr>
          <a:lstStyle/>
          <a:p>
            <a:r>
              <a:rPr lang="it-IT" dirty="0"/>
              <a:t>Nuove tecnologie come le immagini a risonanza magnetica (MRI) consentono ai neurologi di osservare </a:t>
            </a:r>
            <a:r>
              <a:rPr lang="it-IT" b="1" dirty="0"/>
              <a:t>con precisione</a:t>
            </a:r>
            <a:r>
              <a:rPr lang="it-IT" dirty="0"/>
              <a:t> cosa avviene al cervello quando elabora la musica, e di studiarne eventuali connessioni. </a:t>
            </a:r>
          </a:p>
          <a:p>
            <a:endParaRPr lang="it-IT" dirty="0"/>
          </a:p>
          <a:p>
            <a:r>
              <a:rPr lang="it-IT" dirty="0"/>
              <a:t>Quando ascoltiamo o suoniamo della musica, il nostro cervello compie automaticamente e inconsciamente un intenso lavoro svolgendo delicate attività di filtraggio, classificazione e previsione. </a:t>
            </a:r>
          </a:p>
          <a:p>
            <a:endParaRPr lang="it-IT" dirty="0"/>
          </a:p>
          <a:p>
            <a:r>
              <a:rPr lang="it-IT" dirty="0"/>
              <a:t>Gli stimoli sonori spingono a comunicare tra loro, emisfero sinistro ed emisfero destro, sfera logica e sfera emotiva. </a:t>
            </a:r>
          </a:p>
        </p:txBody>
      </p:sp>
    </p:spTree>
    <p:extLst>
      <p:ext uri="{BB962C8B-B14F-4D97-AF65-F5344CB8AC3E}">
        <p14:creationId xmlns:p14="http://schemas.microsoft.com/office/powerpoint/2010/main" val="1425041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E4B17A-5816-407B-8C7D-00FBC3E4CEA3}"/>
              </a:ext>
            </a:extLst>
          </p:cNvPr>
          <p:cNvSpPr>
            <a:spLocks noGrp="1"/>
          </p:cNvSpPr>
          <p:nvPr>
            <p:ph type="title"/>
          </p:nvPr>
        </p:nvSpPr>
        <p:spPr/>
        <p:txBody>
          <a:bodyPr/>
          <a:lstStyle/>
          <a:p>
            <a:r>
              <a:rPr lang="it-IT" dirty="0"/>
              <a:t>Lobi e cervello emotivo</a:t>
            </a:r>
          </a:p>
        </p:txBody>
      </p:sp>
      <p:sp>
        <p:nvSpPr>
          <p:cNvPr id="3" name="CasellaDiTesto 2">
            <a:extLst>
              <a:ext uri="{FF2B5EF4-FFF2-40B4-BE49-F238E27FC236}">
                <a16:creationId xmlns:a16="http://schemas.microsoft.com/office/drawing/2014/main" id="{0208F519-B94A-47E7-8AF9-9EA375861D57}"/>
              </a:ext>
            </a:extLst>
          </p:cNvPr>
          <p:cNvSpPr txBox="1"/>
          <p:nvPr/>
        </p:nvSpPr>
        <p:spPr>
          <a:xfrm>
            <a:off x="2581834" y="1855695"/>
            <a:ext cx="8794377" cy="3693319"/>
          </a:xfrm>
          <a:prstGeom prst="rect">
            <a:avLst/>
          </a:prstGeom>
          <a:noFill/>
        </p:spPr>
        <p:txBody>
          <a:bodyPr wrap="square" rtlCol="0">
            <a:spAutoFit/>
          </a:bodyPr>
          <a:lstStyle/>
          <a:p>
            <a:r>
              <a:rPr lang="it-IT" dirty="0"/>
              <a:t>Di fatto sappiamo con certezza che la corteccia cerebrale (che occupa gran parte del volume del cervello) è divisa in quattro lobi: frontale, temporale, parietale ed occipitale.</a:t>
            </a:r>
          </a:p>
          <a:p>
            <a:endParaRPr lang="it-IT" dirty="0"/>
          </a:p>
          <a:p>
            <a:r>
              <a:rPr lang="it-IT" dirty="0"/>
              <a:t>All’interno del lobo temporale c’è un settore chiamato “giro di </a:t>
            </a:r>
            <a:r>
              <a:rPr lang="it-IT" dirty="0" err="1"/>
              <a:t>Heschl</a:t>
            </a:r>
            <a:r>
              <a:rPr lang="it-IT" dirty="0"/>
              <a:t>” che elabora l’armonia e gli intervalli della melodia ma allo stesso tempo queste funzioni vengono gestite dal </a:t>
            </a:r>
            <a:r>
              <a:rPr lang="it-IT" dirty="0" err="1"/>
              <a:t>Planum</a:t>
            </a:r>
            <a:r>
              <a:rPr lang="it-IT" dirty="0"/>
              <a:t> temporale, area importante per la percezione uditiva.</a:t>
            </a:r>
          </a:p>
          <a:p>
            <a:endParaRPr lang="it-IT" dirty="0"/>
          </a:p>
          <a:p>
            <a:r>
              <a:rPr lang="it-IT" dirty="0"/>
              <a:t>Emisfero destro altezze. </a:t>
            </a:r>
          </a:p>
          <a:p>
            <a:r>
              <a:rPr lang="it-IT" dirty="0"/>
              <a:t>Emisfero sinistro intervalli.</a:t>
            </a:r>
          </a:p>
          <a:p>
            <a:endParaRPr lang="it-IT" dirty="0"/>
          </a:p>
          <a:p>
            <a:r>
              <a:rPr lang="it-IT" dirty="0"/>
              <a:t>Talamo-Amigdala-Ippocampo. </a:t>
            </a:r>
          </a:p>
        </p:txBody>
      </p:sp>
    </p:spTree>
    <p:extLst>
      <p:ext uri="{BB962C8B-B14F-4D97-AF65-F5344CB8AC3E}">
        <p14:creationId xmlns:p14="http://schemas.microsoft.com/office/powerpoint/2010/main" val="4010785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3C7D801-E8AB-4187-8D37-7618D39B8347}"/>
              </a:ext>
            </a:extLst>
          </p:cNvPr>
          <p:cNvSpPr txBox="1"/>
          <p:nvPr/>
        </p:nvSpPr>
        <p:spPr>
          <a:xfrm>
            <a:off x="2326341" y="2193614"/>
            <a:ext cx="8552330" cy="3139321"/>
          </a:xfrm>
          <a:prstGeom prst="rect">
            <a:avLst/>
          </a:prstGeom>
          <a:noFill/>
        </p:spPr>
        <p:txBody>
          <a:bodyPr wrap="square" rtlCol="0">
            <a:spAutoFit/>
          </a:bodyPr>
          <a:lstStyle/>
          <a:p>
            <a:r>
              <a:rPr lang="it-IT" dirty="0"/>
              <a:t>Essa è in grado di stimolare il sistema immunitario facendo alzare i livelli di proteine che abbatto infezioni microbiche. </a:t>
            </a:r>
          </a:p>
          <a:p>
            <a:endParaRPr lang="it-IT" dirty="0"/>
          </a:p>
          <a:p>
            <a:r>
              <a:rPr lang="it-IT" dirty="0"/>
              <a:t>Sia che l’esecuzione che l’ascolto favoriscono la regolazione della produzione di ormoni che influenzano l’umore, come il cortisolo, dimostrando che l’uso terapeutico della musica poggia su solide basiche biochimiche. </a:t>
            </a:r>
          </a:p>
          <a:p>
            <a:endParaRPr lang="it-IT" dirty="0"/>
          </a:p>
          <a:p>
            <a:r>
              <a:rPr lang="it-IT" dirty="0"/>
              <a:t>Il neurologo Jason Warren, l’amigdala e le colonne sonore.</a:t>
            </a:r>
          </a:p>
          <a:p>
            <a:endParaRPr lang="it-IT" dirty="0"/>
          </a:p>
          <a:p>
            <a:endParaRPr lang="it-IT" dirty="0"/>
          </a:p>
        </p:txBody>
      </p:sp>
    </p:spTree>
    <p:extLst>
      <p:ext uri="{BB962C8B-B14F-4D97-AF65-F5344CB8AC3E}">
        <p14:creationId xmlns:p14="http://schemas.microsoft.com/office/powerpoint/2010/main" val="1983295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2CBEE-68A0-4852-AED1-85290CD83E8E}"/>
              </a:ext>
            </a:extLst>
          </p:cNvPr>
          <p:cNvSpPr>
            <a:spLocks noGrp="1"/>
          </p:cNvSpPr>
          <p:nvPr>
            <p:ph type="ctrTitle"/>
          </p:nvPr>
        </p:nvSpPr>
        <p:spPr>
          <a:xfrm>
            <a:off x="2589213" y="1166219"/>
            <a:ext cx="8915399" cy="2262781"/>
          </a:xfrm>
        </p:spPr>
        <p:txBody>
          <a:bodyPr/>
          <a:lstStyle/>
          <a:p>
            <a:r>
              <a:rPr lang="it-IT" dirty="0"/>
              <a:t>Antenore Gabriele Vincenzetti</a:t>
            </a:r>
          </a:p>
        </p:txBody>
      </p:sp>
      <p:sp>
        <p:nvSpPr>
          <p:cNvPr id="3" name="Sottotitolo 2">
            <a:extLst>
              <a:ext uri="{FF2B5EF4-FFF2-40B4-BE49-F238E27FC236}">
                <a16:creationId xmlns:a16="http://schemas.microsoft.com/office/drawing/2014/main" id="{17E3606E-74ED-433A-B71F-06FE91F9E6C5}"/>
              </a:ext>
            </a:extLst>
          </p:cNvPr>
          <p:cNvSpPr>
            <a:spLocks noGrp="1"/>
          </p:cNvSpPr>
          <p:nvPr>
            <p:ph type="subTitle" idx="1"/>
          </p:nvPr>
        </p:nvSpPr>
        <p:spPr>
          <a:xfrm>
            <a:off x="2589213" y="4024746"/>
            <a:ext cx="8915399" cy="1126283"/>
          </a:xfrm>
        </p:spPr>
        <p:txBody>
          <a:bodyPr>
            <a:normAutofit/>
          </a:bodyPr>
          <a:lstStyle/>
          <a:p>
            <a:pPr algn="r"/>
            <a:r>
              <a:rPr lang="it-IT" sz="2400" dirty="0"/>
              <a:t>agvincenzetti@gmail.com</a:t>
            </a:r>
          </a:p>
        </p:txBody>
      </p:sp>
    </p:spTree>
    <p:extLst>
      <p:ext uri="{BB962C8B-B14F-4D97-AF65-F5344CB8AC3E}">
        <p14:creationId xmlns:p14="http://schemas.microsoft.com/office/powerpoint/2010/main" val="4242624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CE48DC-B0B1-4AEF-89CC-6540EA72D3D3}"/>
              </a:ext>
            </a:extLst>
          </p:cNvPr>
          <p:cNvSpPr>
            <a:spLocks noGrp="1"/>
          </p:cNvSpPr>
          <p:nvPr>
            <p:ph type="title"/>
          </p:nvPr>
        </p:nvSpPr>
        <p:spPr/>
        <p:txBody>
          <a:bodyPr/>
          <a:lstStyle/>
          <a:p>
            <a:r>
              <a:rPr lang="it-IT" dirty="0"/>
              <a:t>La musicoterapia e le sue definizioni.</a:t>
            </a:r>
          </a:p>
        </p:txBody>
      </p:sp>
      <p:sp>
        <p:nvSpPr>
          <p:cNvPr id="3" name="CasellaDiTesto 2">
            <a:extLst>
              <a:ext uri="{FF2B5EF4-FFF2-40B4-BE49-F238E27FC236}">
                <a16:creationId xmlns:a16="http://schemas.microsoft.com/office/drawing/2014/main" id="{C6E55515-8AFB-4904-A559-3F371AB66897}"/>
              </a:ext>
            </a:extLst>
          </p:cNvPr>
          <p:cNvSpPr txBox="1"/>
          <p:nvPr/>
        </p:nvSpPr>
        <p:spPr>
          <a:xfrm>
            <a:off x="2716306" y="1667435"/>
            <a:ext cx="8525435" cy="4401205"/>
          </a:xfrm>
          <a:prstGeom prst="rect">
            <a:avLst/>
          </a:prstGeom>
          <a:noFill/>
        </p:spPr>
        <p:txBody>
          <a:bodyPr wrap="square" rtlCol="0">
            <a:spAutoFit/>
          </a:bodyPr>
          <a:lstStyle/>
          <a:p>
            <a:r>
              <a:rPr lang="it-IT" dirty="0"/>
              <a:t>Johann Walther, 450 anni fa descriveva l’effetto della musica come:    </a:t>
            </a:r>
          </a:p>
          <a:p>
            <a:endParaRPr lang="it-IT" sz="1600" i="1" dirty="0"/>
          </a:p>
          <a:p>
            <a:r>
              <a:rPr lang="it-IT" sz="1600" i="1" dirty="0"/>
              <a:t>La musica ed il canto ravvivano il cuore, prodigano allegria e dolcezza. Vitalità ed energia, piacere e coraggio si esaltano; è il corpo nel suo insieme che rivive in uno stato di gioia. </a:t>
            </a:r>
          </a:p>
          <a:p>
            <a:r>
              <a:rPr lang="it-IT" dirty="0"/>
              <a:t> </a:t>
            </a:r>
          </a:p>
          <a:p>
            <a:r>
              <a:rPr lang="it-IT" dirty="0"/>
              <a:t>Lo stesso Lessing parlava di arte autentica in generale, capace di produrre una catarsi interiore, una purificazione. Il filosofo Boezio tramandava la leggenda terapeutica di Pitagora che riuscì, a calmare e guarire, un bambino spinto alla follia, in seguito all’ascolto di un canto frigio. </a:t>
            </a:r>
          </a:p>
          <a:p>
            <a:r>
              <a:rPr lang="it-IT" dirty="0"/>
              <a:t>Nel XIII secolo come conclusione di una filosofia millenaria, Bacone affermava: </a:t>
            </a:r>
          </a:p>
          <a:p>
            <a:r>
              <a:rPr lang="it-IT" dirty="0"/>
              <a:t> </a:t>
            </a:r>
          </a:p>
          <a:p>
            <a:r>
              <a:rPr lang="it-IT" sz="1600" i="1" dirty="0"/>
              <a:t>Perché un medico sia bravo ed efficiente è necessario che conosca le regole dell’armonia musicale. </a:t>
            </a:r>
          </a:p>
          <a:p>
            <a:r>
              <a:rPr lang="it-IT" dirty="0"/>
              <a:t> </a:t>
            </a:r>
          </a:p>
        </p:txBody>
      </p:sp>
    </p:spTree>
    <p:extLst>
      <p:ext uri="{BB962C8B-B14F-4D97-AF65-F5344CB8AC3E}">
        <p14:creationId xmlns:p14="http://schemas.microsoft.com/office/powerpoint/2010/main" val="720491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3769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C4F7FDF-BBD7-42F9-82D8-D4E860C12E09}"/>
              </a:ext>
            </a:extLst>
          </p:cNvPr>
          <p:cNvSpPr txBox="1"/>
          <p:nvPr/>
        </p:nvSpPr>
        <p:spPr>
          <a:xfrm>
            <a:off x="2541494" y="1720840"/>
            <a:ext cx="8256494" cy="3416320"/>
          </a:xfrm>
          <a:prstGeom prst="rect">
            <a:avLst/>
          </a:prstGeom>
          <a:noFill/>
        </p:spPr>
        <p:txBody>
          <a:bodyPr wrap="square" rtlCol="0">
            <a:spAutoFit/>
          </a:bodyPr>
          <a:lstStyle/>
          <a:p>
            <a:r>
              <a:rPr lang="it-IT" dirty="0"/>
              <a:t>Musico-terapia, una sorprendente alleanza di due parole, la cui doppia imprecisione disorienta. Entrambe di difficile definizione. Cercando terapia sul dizionario potremmo trovare: </a:t>
            </a:r>
            <a:r>
              <a:rPr lang="it-IT" i="1" dirty="0"/>
              <a:t>“la conoscenza degli agenti curativi ed il loro impiego per sollevare o guarire i malati”; </a:t>
            </a:r>
            <a:r>
              <a:rPr lang="it-IT" dirty="0"/>
              <a:t>in quanto alla musica come suggerirebbe Boris </a:t>
            </a:r>
            <a:r>
              <a:rPr lang="it-IT" dirty="0" err="1"/>
              <a:t>Luban</a:t>
            </a:r>
            <a:r>
              <a:rPr lang="it-IT" dirty="0"/>
              <a:t> </a:t>
            </a:r>
            <a:r>
              <a:rPr lang="it-IT" dirty="0" err="1"/>
              <a:t>Plozza</a:t>
            </a:r>
            <a:r>
              <a:rPr lang="it-IT" dirty="0"/>
              <a:t>, ha tante di quelle definizioni che sarebbe meglio che ognuno trovi la propria.</a:t>
            </a:r>
          </a:p>
          <a:p>
            <a:endParaRPr lang="it-IT" dirty="0"/>
          </a:p>
          <a:p>
            <a:r>
              <a:rPr lang="it-IT" dirty="0"/>
              <a:t>Anche Platone sviluppava nel suo credo tale dualismo: riteneva che ritmo e musica grazie al loro carattere sentimentale potessero penetrare nell’anima e commuoverla, e allo stesso tempo mitigare l’elemento irascibile che la turbava. L’effetto della musica come temperamento sulla psiche degli individui. </a:t>
            </a:r>
          </a:p>
        </p:txBody>
      </p:sp>
    </p:spTree>
    <p:extLst>
      <p:ext uri="{BB962C8B-B14F-4D97-AF65-F5344CB8AC3E}">
        <p14:creationId xmlns:p14="http://schemas.microsoft.com/office/powerpoint/2010/main" val="1230564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31D1FF-02B7-4B81-B0FE-19C089B05104}"/>
              </a:ext>
            </a:extLst>
          </p:cNvPr>
          <p:cNvSpPr>
            <a:spLocks noGrp="1"/>
          </p:cNvSpPr>
          <p:nvPr>
            <p:ph type="title"/>
          </p:nvPr>
        </p:nvSpPr>
        <p:spPr>
          <a:xfrm>
            <a:off x="2589212" y="446088"/>
            <a:ext cx="7981806" cy="976312"/>
          </a:xfrm>
        </p:spPr>
        <p:txBody>
          <a:bodyPr>
            <a:noAutofit/>
          </a:bodyPr>
          <a:lstStyle/>
          <a:p>
            <a:r>
              <a:rPr lang="it-IT" sz="3000" dirty="0"/>
              <a:t>Approccio teorico alla Musicoterapia</a:t>
            </a:r>
          </a:p>
        </p:txBody>
      </p:sp>
      <p:sp>
        <p:nvSpPr>
          <p:cNvPr id="4" name="Segnaposto testo 3">
            <a:extLst>
              <a:ext uri="{FF2B5EF4-FFF2-40B4-BE49-F238E27FC236}">
                <a16:creationId xmlns:a16="http://schemas.microsoft.com/office/drawing/2014/main" id="{1C89F1DE-6D3F-4548-B129-7B1520673B37}"/>
              </a:ext>
            </a:extLst>
          </p:cNvPr>
          <p:cNvSpPr>
            <a:spLocks noGrp="1"/>
          </p:cNvSpPr>
          <p:nvPr>
            <p:ph type="body" sz="half" idx="2"/>
          </p:nvPr>
        </p:nvSpPr>
        <p:spPr>
          <a:xfrm>
            <a:off x="2589212" y="2149476"/>
            <a:ext cx="8729952" cy="4262436"/>
          </a:xfrm>
        </p:spPr>
        <p:txBody>
          <a:bodyPr>
            <a:normAutofit lnSpcReduction="10000"/>
          </a:bodyPr>
          <a:lstStyle/>
          <a:p>
            <a:r>
              <a:rPr lang="it-IT" sz="2600" i="1" dirty="0"/>
              <a:t>Aristotele disse che gli occhi sono gli organi della tentazione, le orecchie quelle dell’istruzione.</a:t>
            </a:r>
          </a:p>
          <a:p>
            <a:endParaRPr lang="it-IT" sz="2600" dirty="0"/>
          </a:p>
          <a:p>
            <a:r>
              <a:rPr lang="it-IT" sz="2600" dirty="0"/>
              <a:t>Ma quanto spesso trascuriamo il nostro udito? </a:t>
            </a:r>
          </a:p>
          <a:p>
            <a:r>
              <a:rPr lang="it-IT" sz="2600" dirty="0"/>
              <a:t>Quanto siamo educati ad ascoltare?</a:t>
            </a:r>
          </a:p>
          <a:p>
            <a:endParaRPr lang="it-IT" sz="2600" dirty="0"/>
          </a:p>
          <a:p>
            <a:r>
              <a:rPr lang="it-IT" sz="2600" dirty="0"/>
              <a:t>L’uomo volendo può chiudere gli occhi, inoltre per vedere ha comunque bisogno di un aiuto esterno, la luce.  </a:t>
            </a:r>
          </a:p>
        </p:txBody>
      </p:sp>
    </p:spTree>
    <p:extLst>
      <p:ext uri="{BB962C8B-B14F-4D97-AF65-F5344CB8AC3E}">
        <p14:creationId xmlns:p14="http://schemas.microsoft.com/office/powerpoint/2010/main" val="3993821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E5C2245-B934-4770-8D80-ECAAD397B2B8}"/>
              </a:ext>
            </a:extLst>
          </p:cNvPr>
          <p:cNvSpPr>
            <a:spLocks noGrp="1"/>
          </p:cNvSpPr>
          <p:nvPr>
            <p:ph idx="1"/>
          </p:nvPr>
        </p:nvSpPr>
        <p:spPr>
          <a:xfrm>
            <a:off x="2589212" y="568036"/>
            <a:ext cx="8915400" cy="5343186"/>
          </a:xfrm>
        </p:spPr>
        <p:txBody>
          <a:bodyPr>
            <a:normAutofit/>
          </a:bodyPr>
          <a:lstStyle/>
          <a:p>
            <a:pPr marL="0" indent="0">
              <a:buNone/>
            </a:pPr>
            <a:r>
              <a:rPr lang="it-IT" sz="2600" dirty="0"/>
              <a:t>Invece non può “chiudere” le orecchie. </a:t>
            </a:r>
          </a:p>
          <a:p>
            <a:pPr marL="0" indent="0">
              <a:buNone/>
            </a:pPr>
            <a:r>
              <a:rPr lang="it-IT" sz="2600" dirty="0"/>
              <a:t>Il suono penetra costantemente nel corpo umano               comunicando con esso in maniera diretta. </a:t>
            </a:r>
          </a:p>
          <a:p>
            <a:pPr marL="0" indent="0">
              <a:buNone/>
            </a:pPr>
            <a:endParaRPr lang="it-IT" sz="2600" dirty="0"/>
          </a:p>
          <a:p>
            <a:pPr marL="0" indent="0">
              <a:buNone/>
            </a:pPr>
            <a:r>
              <a:rPr lang="it-IT" sz="2600" dirty="0"/>
              <a:t>Di fatto cos’è il suono se non una vibrazione percepita attraverso l’orecchio? </a:t>
            </a:r>
          </a:p>
          <a:p>
            <a:pPr marL="0" indent="0">
              <a:buNone/>
            </a:pPr>
            <a:endParaRPr lang="it-IT" sz="2600" dirty="0"/>
          </a:p>
          <a:p>
            <a:pPr marL="0" indent="0">
              <a:buNone/>
            </a:pPr>
            <a:r>
              <a:rPr lang="it-IT" sz="2600" dirty="0"/>
              <a:t>L’orecchio non riceve solo il suono ma inviandolo al cervello innesca un processo creativo del pensiero: processi fisici e cognitivi dell’udito sono tutto tranne ché passivi. </a:t>
            </a:r>
          </a:p>
          <a:p>
            <a:pPr marL="0" indent="0">
              <a:buNone/>
            </a:pPr>
            <a:endParaRPr lang="it-IT" sz="2600" dirty="0"/>
          </a:p>
        </p:txBody>
      </p:sp>
    </p:spTree>
    <p:extLst>
      <p:ext uri="{BB962C8B-B14F-4D97-AF65-F5344CB8AC3E}">
        <p14:creationId xmlns:p14="http://schemas.microsoft.com/office/powerpoint/2010/main" val="2968699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226D3FE-2792-4230-BF35-D495D5B724CA}"/>
              </a:ext>
            </a:extLst>
          </p:cNvPr>
          <p:cNvSpPr txBox="1"/>
          <p:nvPr/>
        </p:nvSpPr>
        <p:spPr>
          <a:xfrm>
            <a:off x="2424138" y="1122218"/>
            <a:ext cx="9240982" cy="5293757"/>
          </a:xfrm>
          <a:prstGeom prst="rect">
            <a:avLst/>
          </a:prstGeom>
          <a:noFill/>
        </p:spPr>
        <p:txBody>
          <a:bodyPr wrap="square" rtlCol="0">
            <a:spAutoFit/>
          </a:bodyPr>
          <a:lstStyle/>
          <a:p>
            <a:r>
              <a:rPr lang="it-IT" sz="2600" dirty="0"/>
              <a:t>Nel bambino viene stimolata la consapevolezza di ciò che vede e non di ciò che sente. </a:t>
            </a:r>
          </a:p>
          <a:p>
            <a:endParaRPr lang="it-IT" sz="2600" dirty="0"/>
          </a:p>
          <a:p>
            <a:endParaRPr lang="it-IT" sz="2600" dirty="0"/>
          </a:p>
          <a:p>
            <a:r>
              <a:rPr lang="it-IT" sz="2600" dirty="0"/>
              <a:t>Daniel </a:t>
            </a:r>
            <a:r>
              <a:rPr lang="it-IT" sz="2600" dirty="0" err="1"/>
              <a:t>Baremboim</a:t>
            </a:r>
            <a:endParaRPr lang="it-IT" sz="2600" dirty="0"/>
          </a:p>
          <a:p>
            <a:r>
              <a:rPr lang="it-IT" sz="2600" i="1" dirty="0"/>
              <a:t>La musica sveglia il tempo.</a:t>
            </a:r>
          </a:p>
          <a:p>
            <a:endParaRPr lang="it-IT" sz="2600" i="1" dirty="0"/>
          </a:p>
          <a:p>
            <a:endParaRPr lang="it-IT" sz="2600" dirty="0"/>
          </a:p>
          <a:p>
            <a:r>
              <a:rPr lang="it-IT" sz="2600" dirty="0"/>
              <a:t>La musica e i suoni dispongono di un mondo ben più vasto di associazioni, proprio in virtù della sua natura ambivalente: essa è nel mondo.  </a:t>
            </a:r>
          </a:p>
          <a:p>
            <a:r>
              <a:rPr lang="it-IT" sz="2600" dirty="0"/>
              <a:t>E noi fortunatamente ne siamo impregnati.  </a:t>
            </a:r>
          </a:p>
          <a:p>
            <a:r>
              <a:rPr lang="it-IT" sz="2600" dirty="0"/>
              <a:t> </a:t>
            </a:r>
          </a:p>
        </p:txBody>
      </p:sp>
    </p:spTree>
    <p:extLst>
      <p:ext uri="{BB962C8B-B14F-4D97-AF65-F5344CB8AC3E}">
        <p14:creationId xmlns:p14="http://schemas.microsoft.com/office/powerpoint/2010/main" val="1384979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4968AC-56BA-421D-B82B-A8ADC2CA1AC3}"/>
              </a:ext>
            </a:extLst>
          </p:cNvPr>
          <p:cNvSpPr>
            <a:spLocks noGrp="1"/>
          </p:cNvSpPr>
          <p:nvPr>
            <p:ph type="title"/>
          </p:nvPr>
        </p:nvSpPr>
        <p:spPr>
          <a:xfrm>
            <a:off x="2589212" y="609600"/>
            <a:ext cx="8915399" cy="983673"/>
          </a:xfrm>
        </p:spPr>
        <p:txBody>
          <a:bodyPr>
            <a:normAutofit fontScale="90000"/>
          </a:bodyPr>
          <a:lstStyle/>
          <a:p>
            <a:r>
              <a:rPr lang="it-IT" sz="3300" dirty="0"/>
              <a:t>Immersione uterina </a:t>
            </a:r>
            <a:br>
              <a:rPr lang="it-IT" sz="4000" dirty="0"/>
            </a:br>
            <a:r>
              <a:rPr lang="it-IT" sz="4000" dirty="0"/>
              <a:t>    </a:t>
            </a:r>
            <a:r>
              <a:rPr lang="it-IT" sz="5100" dirty="0"/>
              <a:t>Alfred </a:t>
            </a:r>
            <a:r>
              <a:rPr lang="it-IT" sz="5100" dirty="0" err="1"/>
              <a:t>Tomatis</a:t>
            </a:r>
            <a:endParaRPr lang="it-IT" sz="5100" dirty="0"/>
          </a:p>
        </p:txBody>
      </p:sp>
      <p:sp>
        <p:nvSpPr>
          <p:cNvPr id="4" name="CasellaDiTesto 3">
            <a:extLst>
              <a:ext uri="{FF2B5EF4-FFF2-40B4-BE49-F238E27FC236}">
                <a16:creationId xmlns:a16="http://schemas.microsoft.com/office/drawing/2014/main" id="{58B05909-20B3-46DD-8A53-81E1C4F19C4B}"/>
              </a:ext>
            </a:extLst>
          </p:cNvPr>
          <p:cNvSpPr txBox="1"/>
          <p:nvPr/>
        </p:nvSpPr>
        <p:spPr>
          <a:xfrm>
            <a:off x="1814945" y="1787236"/>
            <a:ext cx="9836728" cy="5139869"/>
          </a:xfrm>
          <a:prstGeom prst="rect">
            <a:avLst/>
          </a:prstGeom>
          <a:noFill/>
        </p:spPr>
        <p:txBody>
          <a:bodyPr wrap="square" rtlCol="0">
            <a:spAutoFit/>
          </a:bodyPr>
          <a:lstStyle/>
          <a:p>
            <a:r>
              <a:rPr lang="it-IT" dirty="0"/>
              <a:t> Ad aver svolto pionieristiche ricerche sul rapporto tra ascolto e psicologia fu il fondatore del Metodo </a:t>
            </a:r>
            <a:r>
              <a:rPr lang="it-IT" dirty="0" err="1"/>
              <a:t>audiopsicofonologico</a:t>
            </a:r>
            <a:r>
              <a:rPr lang="it-IT" dirty="0"/>
              <a:t>, Alfred </a:t>
            </a:r>
            <a:r>
              <a:rPr lang="it-IT" dirty="0" err="1"/>
              <a:t>Tomatis</a:t>
            </a:r>
            <a:r>
              <a:rPr lang="it-IT" dirty="0"/>
              <a:t> (1920 – 2001), </a:t>
            </a:r>
            <a:r>
              <a:rPr lang="it-IT" dirty="0" err="1"/>
              <a:t>otorinolangoiatra</a:t>
            </a:r>
            <a:r>
              <a:rPr lang="it-IT" dirty="0"/>
              <a:t> e chirurgo. </a:t>
            </a:r>
          </a:p>
          <a:p>
            <a:endParaRPr lang="it-IT" dirty="0"/>
          </a:p>
          <a:p>
            <a:r>
              <a:rPr lang="it-IT" dirty="0"/>
              <a:t>Citando </a:t>
            </a:r>
            <a:r>
              <a:rPr lang="it-IT" dirty="0" err="1"/>
              <a:t>Tomatis</a:t>
            </a:r>
            <a:r>
              <a:rPr lang="it-IT" dirty="0"/>
              <a:t>: </a:t>
            </a:r>
          </a:p>
          <a:p>
            <a:r>
              <a:rPr lang="it-IT" dirty="0"/>
              <a:t>  </a:t>
            </a:r>
            <a:r>
              <a:rPr lang="it-IT" sz="2200" i="1" dirty="0"/>
              <a:t>“Questa funzione eccezionale è innata nell’uomo, ma sembra così profondamente nascosta, soffocata, occultata, che resta ignorata dalla maggior parte delle generazioni che si succedono. È  interessante notare che pochi riescono ad acquistarla, sebbene tutti siano destinati a beneficiarne. L’uomo fa di tutto per privarsene. Non si può fare a meno di domandarsi che cosa accadrebbe se tutti si mettessero ad ascoltare! Pensate! Si assisterebbe ad un mutamento radicale del comportamento umano. Tutto sarebbe diverso da quanto esiste attualmente, oltre ogni limite di quello che si riesce a concepire a una prima analisi.” (</a:t>
            </a:r>
            <a:r>
              <a:rPr lang="it-IT" sz="2200" i="1" dirty="0" err="1"/>
              <a:t>Tomat</a:t>
            </a:r>
            <a:r>
              <a:rPr lang="it-IT" i="1" dirty="0" err="1"/>
              <a:t>is</a:t>
            </a:r>
            <a:r>
              <a:rPr lang="it-IT" dirty="0"/>
              <a:t>, 1996) </a:t>
            </a:r>
          </a:p>
          <a:p>
            <a:r>
              <a:rPr lang="it-IT" dirty="0"/>
              <a:t> </a:t>
            </a:r>
          </a:p>
        </p:txBody>
      </p:sp>
    </p:spTree>
    <p:extLst>
      <p:ext uri="{BB962C8B-B14F-4D97-AF65-F5344CB8AC3E}">
        <p14:creationId xmlns:p14="http://schemas.microsoft.com/office/powerpoint/2010/main" val="751042951"/>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191</TotalTime>
  <Words>1149</Words>
  <Application>Microsoft Office PowerPoint</Application>
  <PresentationFormat>Widescreen</PresentationFormat>
  <Paragraphs>91</Paragraphs>
  <Slides>15</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Arial</vt:lpstr>
      <vt:lpstr>Calibri</vt:lpstr>
      <vt:lpstr>Century Gothic</vt:lpstr>
      <vt:lpstr>Wingdings 3</vt:lpstr>
      <vt:lpstr>Filo</vt:lpstr>
      <vt:lpstr>Musicoterapia</vt:lpstr>
      <vt:lpstr>Antenore Gabriele Vincenzetti</vt:lpstr>
      <vt:lpstr>La musicoterapia e le sue definizioni.</vt:lpstr>
      <vt:lpstr>Presentazione standard di PowerPoint</vt:lpstr>
      <vt:lpstr>Presentazione standard di PowerPoint</vt:lpstr>
      <vt:lpstr>Approccio teorico alla Musicoterapia</vt:lpstr>
      <vt:lpstr>Presentazione standard di PowerPoint</vt:lpstr>
      <vt:lpstr>Presentazione standard di PowerPoint</vt:lpstr>
      <vt:lpstr>Immersione uterina      Alfred Tomatis</vt:lpstr>
      <vt:lpstr>Vissuto sonoro</vt:lpstr>
      <vt:lpstr>Presentazione standard di PowerPoint</vt:lpstr>
      <vt:lpstr>Presentazione standard di PowerPoint</vt:lpstr>
      <vt:lpstr>Tutto nella testa</vt:lpstr>
      <vt:lpstr>Lobi e cervello emotivo</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Musicoterapia</dc:title>
  <dc:creator>Ante Vincenzetti</dc:creator>
  <cp:lastModifiedBy>Ante Vincenzetti</cp:lastModifiedBy>
  <cp:revision>16</cp:revision>
  <dcterms:created xsi:type="dcterms:W3CDTF">2018-09-19T14:40:19Z</dcterms:created>
  <dcterms:modified xsi:type="dcterms:W3CDTF">2018-09-21T11:59:09Z</dcterms:modified>
</cp:coreProperties>
</file>