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5" r:id="rId8"/>
    <p:sldId id="267" r:id="rId9"/>
    <p:sldId id="26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3.png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3.png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2.png" 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2.png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7/8/2019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7/8/2019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7/8/2019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7/8/2019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7/8/2019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7/8/2019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7/8/2019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7/8/2019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7/8/2019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7/8/2019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7/8/2019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2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image" Target="../media/image3.png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microsoft.com/office/2007/relationships/hdphoto" Target="../media/hdphoto1.wdp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7/8/2019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8.jpeg" /><Relationship Id="rId4" Type="http://schemas.openxmlformats.org/officeDocument/2006/relationships/image" Target="../media/image7.jpe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1.jpeg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5.jpeg" /><Relationship Id="rId4" Type="http://schemas.openxmlformats.org/officeDocument/2006/relationships/image" Target="../media/image14.jpeg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75A5DC-CEB0-7F4C-9D22-6D41EFC9E7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582" y="1437153"/>
            <a:ext cx="11766176" cy="2826951"/>
          </a:xfrm>
        </p:spPr>
        <p:txBody>
          <a:bodyPr/>
          <a:lstStyle/>
          <a:p>
            <a:pPr algn="ctr"/>
            <a:r>
              <a:rPr lang="it-IT" sz="3600" b="1">
                <a:solidFill>
                  <a:srgbClr val="00B0F0"/>
                </a:solidFill>
                <a:latin typeface="Comic Sans MS" panose="030F0702030302020204" pitchFamily="66" charset="0"/>
              </a:rPr>
              <a:t>I stop bullying with art and sport</a:t>
            </a:r>
            <a:br>
              <a:rPr lang="it-IT" sz="3600" b="1">
                <a:solidFill>
                  <a:srgbClr val="00B0F0"/>
                </a:solidFill>
                <a:latin typeface="Comic Sans MS" panose="030F0702030302020204" pitchFamily="66" charset="0"/>
              </a:rPr>
            </a:br>
            <a:br>
              <a:rPr lang="it-IT" sz="3600" b="1">
                <a:solidFill>
                  <a:srgbClr val="00B0F0"/>
                </a:solidFill>
                <a:latin typeface="Comic Sans MS" panose="030F0702030302020204" pitchFamily="66" charset="0"/>
              </a:rPr>
            </a:br>
            <a:r>
              <a:rPr lang="it-IT" sz="3600" b="1">
                <a:solidFill>
                  <a:srgbClr val="00B0F0"/>
                </a:solidFill>
                <a:latin typeface="Comic Sans MS" panose="030F0702030302020204" pitchFamily="66" charset="0"/>
              </a:rPr>
              <a:t>Spain 16-22 june 2019</a:t>
            </a:r>
            <a:br>
              <a:rPr lang="it-IT" sz="3600" b="1">
                <a:solidFill>
                  <a:srgbClr val="00B0F0"/>
                </a:solidFill>
                <a:latin typeface="Comic Sans MS" panose="030F0702030302020204" pitchFamily="66" charset="0"/>
              </a:rPr>
            </a:br>
            <a:br>
              <a:rPr lang="it-IT" sz="3600">
                <a:solidFill>
                  <a:srgbClr val="00B0F0"/>
                </a:solidFill>
                <a:latin typeface="Comic Sans MS" panose="030F0702030302020204" pitchFamily="66" charset="0"/>
              </a:rPr>
            </a:br>
            <a:r>
              <a:rPr lang="it-IT" sz="3600">
                <a:solidFill>
                  <a:srgbClr val="00B0F0"/>
                </a:solidFill>
                <a:latin typeface="Comic Sans MS" panose="030F0702030302020204" pitchFamily="66" charset="0"/>
              </a:rPr>
              <a:t> …..</a:t>
            </a:r>
            <a:r>
              <a:rPr lang="it-IT" sz="3200">
                <a:solidFill>
                  <a:srgbClr val="00B0F0"/>
                </a:solidFill>
                <a:latin typeface="Comic Sans MS" panose="030F0702030302020204" pitchFamily="66" charset="0"/>
              </a:rPr>
              <a:t>New friendships,cultures and countries!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D32BBBB-5B30-4C4F-9A46-4463E15858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6322" y="4264104"/>
            <a:ext cx="9574055" cy="1218723"/>
          </a:xfrm>
        </p:spPr>
        <p:txBody>
          <a:bodyPr>
            <a:normAutofit/>
          </a:bodyPr>
          <a:lstStyle/>
          <a:p>
            <a:r>
              <a:rPr lang="it-IT" sz="6600">
                <a:solidFill>
                  <a:srgbClr val="FF0000"/>
                </a:solidFill>
                <a:latin typeface="Comic Sans MS" panose="030F0702030302020204" pitchFamily="66" charset="0"/>
              </a:rPr>
              <a:t>Erasmus+</a:t>
            </a:r>
            <a:endParaRPr lang="it-IT" sz="660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628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85AFBD77-9AA4-C548-9867-4376AF62D17F}"/>
              </a:ext>
            </a:extLst>
          </p:cNvPr>
          <p:cNvSpPr txBox="1"/>
          <p:nvPr/>
        </p:nvSpPr>
        <p:spPr>
          <a:xfrm rot="10800000">
            <a:off x="0" y="3133963"/>
            <a:ext cx="11751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/>
              <a:t>        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5F5DC7-8312-7A46-ACE6-4DC550CA6C8D}"/>
              </a:ext>
            </a:extLst>
          </p:cNvPr>
          <p:cNvSpPr txBox="1"/>
          <p:nvPr/>
        </p:nvSpPr>
        <p:spPr>
          <a:xfrm>
            <a:off x="848846" y="616866"/>
            <a:ext cx="90958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4400">
                <a:solidFill>
                  <a:srgbClr val="00B0F0"/>
                </a:solidFill>
                <a:latin typeface="Comic Sans MS" panose="030F0702030302020204" pitchFamily="66" charset="0"/>
              </a:rPr>
              <a:t>The departure and the arrival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6AD2E17-D17A-FC49-8222-FC643872094B}"/>
              </a:ext>
            </a:extLst>
          </p:cNvPr>
          <p:cNvSpPr txBox="1"/>
          <p:nvPr/>
        </p:nvSpPr>
        <p:spPr>
          <a:xfrm>
            <a:off x="440531" y="1575553"/>
            <a:ext cx="113109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600">
                <a:effectLst/>
              </a:rPr>
              <a:t>Lanciano: 1: 05 o'clock</a:t>
            </a:r>
            <a:r>
              <a:rPr lang="it-IT" sz="3600"/>
              <a:t>!</a:t>
            </a:r>
          </a:p>
          <a:p>
            <a:pPr algn="just"/>
            <a:r>
              <a:rPr lang="it-IT" sz="3600">
                <a:effectLst/>
              </a:rPr>
              <a:t>Rome airport: 5:00 o’clock…..here we wait 3 hours and  half</a:t>
            </a:r>
            <a:r>
              <a:rPr lang="it-IT" sz="3600"/>
              <a:t>!</a:t>
            </a:r>
          </a:p>
          <a:p>
            <a:pPr algn="just"/>
            <a:r>
              <a:rPr lang="it-IT" sz="3600"/>
              <a:t>9.30 o’clock: we are o</a:t>
            </a:r>
            <a:r>
              <a:rPr lang="it-IT" sz="3600">
                <a:effectLst/>
              </a:rPr>
              <a:t>n the plane and </a:t>
            </a:r>
            <a:r>
              <a:rPr lang="it-IT" sz="3600" b="0" i="0">
                <a:solidFill>
                  <a:srgbClr val="3C4043"/>
                </a:solidFill>
                <a:effectLst/>
                <a:latin typeface="Roboto"/>
              </a:rPr>
              <a:t>we are afraid of taking off</a:t>
            </a:r>
            <a:r>
              <a:rPr lang="it-IT" sz="3600" b="0" i="0">
                <a:solidFill>
                  <a:srgbClr val="3C4043"/>
                </a:solidFill>
                <a:latin typeface="Roboto"/>
              </a:rPr>
              <a:t>!</a:t>
            </a:r>
          </a:p>
          <a:p>
            <a:pPr algn="just"/>
            <a:r>
              <a:rPr lang="it-IT" sz="3600">
                <a:solidFill>
                  <a:srgbClr val="3C4043"/>
                </a:solidFill>
                <a:effectLst/>
                <a:latin typeface="Roboto"/>
              </a:rPr>
              <a:t>We arrive in </a:t>
            </a:r>
            <a:r>
              <a:rPr lang="it-IT" sz="3600">
                <a:effectLst/>
              </a:rPr>
              <a:t> Madrid: 12.00 o’clock and we catch  the bus to La Solana</a:t>
            </a:r>
            <a:endParaRPr lang="it-IT" sz="3600"/>
          </a:p>
          <a:p>
            <a:pPr algn="just"/>
            <a:r>
              <a:rPr lang="it-IT" sz="3600">
                <a:effectLst/>
              </a:rPr>
              <a:t> La Solana: 14.30 ….. I met Juan Fran, he hostes me.</a:t>
            </a:r>
            <a:endParaRPr lang="it-IT" sz="3600"/>
          </a:p>
        </p:txBody>
      </p:sp>
    </p:spTree>
    <p:extLst>
      <p:ext uri="{BB962C8B-B14F-4D97-AF65-F5344CB8AC3E}">
        <p14:creationId xmlns:p14="http://schemas.microsoft.com/office/powerpoint/2010/main" val="1759602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372C85-B031-BE4C-B480-1F5E39612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62" y="153922"/>
            <a:ext cx="7530353" cy="2300166"/>
          </a:xfrm>
        </p:spPr>
        <p:txBody>
          <a:bodyPr>
            <a:normAutofit fontScale="90000"/>
          </a:bodyPr>
          <a:lstStyle/>
          <a:p>
            <a:r>
              <a:rPr lang="it-IT" sz="4400">
                <a:solidFill>
                  <a:srgbClr val="00B0F0"/>
                </a:solidFill>
                <a:latin typeface="Comic Sans MS" panose="030F0702030302020204" pitchFamily="66" charset="0"/>
              </a:rPr>
              <a:t>On moday: the school</a:t>
            </a:r>
            <a:r>
              <a:rPr lang="en-GB" sz="4400">
                <a:solidFill>
                  <a:srgbClr val="00B0F0"/>
                </a:solidFill>
                <a:latin typeface="Comic Sans MS" panose="030F0702030302020204" pitchFamily="66" charset="0"/>
              </a:rPr>
              <a:t> in La Solana</a:t>
            </a:r>
            <a:r>
              <a:rPr lang="it-IT" sz="4400">
                <a:solidFill>
                  <a:srgbClr val="00B0F0"/>
                </a:solidFill>
                <a:latin typeface="Comic Sans MS" panose="030F0702030302020204" pitchFamily="66" charset="0"/>
              </a:rPr>
              <a:t> and  activities for the Erasmus Project</a:t>
            </a:r>
          </a:p>
        </p:txBody>
      </p:sp>
      <p:pic>
        <p:nvPicPr>
          <p:cNvPr id="5" name="Immagine 3">
            <a:extLst>
              <a:ext uri="{FF2B5EF4-FFF2-40B4-BE49-F238E27FC236}">
                <a16:creationId xmlns:a16="http://schemas.microsoft.com/office/drawing/2014/main" id="{A82F337A-CE5E-4B4B-A747-AF3B3F566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9336" y="3218890"/>
            <a:ext cx="2368922" cy="2300166"/>
          </a:xfrm>
          <a:prstGeom prst="rect">
            <a:avLst/>
          </a:prstGeom>
        </p:spPr>
      </p:pic>
      <p:pic>
        <p:nvPicPr>
          <p:cNvPr id="4" name="Immagine 5">
            <a:extLst>
              <a:ext uri="{FF2B5EF4-FFF2-40B4-BE49-F238E27FC236}">
                <a16:creationId xmlns:a16="http://schemas.microsoft.com/office/drawing/2014/main" id="{28C2C093-0632-1943-8C72-32D77B0C7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580" y="3218890"/>
            <a:ext cx="4239974" cy="3179981"/>
          </a:xfrm>
          <a:prstGeom prst="rect">
            <a:avLst/>
          </a:prstGeom>
        </p:spPr>
      </p:pic>
      <p:pic>
        <p:nvPicPr>
          <p:cNvPr id="7" name="Immagine 7">
            <a:extLst>
              <a:ext uri="{FF2B5EF4-FFF2-40B4-BE49-F238E27FC236}">
                <a16:creationId xmlns:a16="http://schemas.microsoft.com/office/drawing/2014/main" id="{770E4110-1E49-2D44-AE50-1116C2A95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2238" y="153922"/>
            <a:ext cx="3832411" cy="2874308"/>
          </a:xfrm>
          <a:prstGeom prst="rect">
            <a:avLst/>
          </a:prstGeom>
        </p:spPr>
      </p:pic>
      <p:pic>
        <p:nvPicPr>
          <p:cNvPr id="11" name="Immagine 11">
            <a:extLst>
              <a:ext uri="{FF2B5EF4-FFF2-40B4-BE49-F238E27FC236}">
                <a16:creationId xmlns:a16="http://schemas.microsoft.com/office/drawing/2014/main" id="{880B8D6A-47DE-624B-9876-FF9F5B512D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3765" y="3218890"/>
            <a:ext cx="3989294" cy="299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00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061C53-EE1E-CC4B-84F2-4A022FCAF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049" y="0"/>
            <a:ext cx="2687136" cy="1497757"/>
          </a:xfrm>
        </p:spPr>
        <p:txBody>
          <a:bodyPr>
            <a:normAutofit/>
          </a:bodyPr>
          <a:lstStyle/>
          <a:p>
            <a:r>
              <a:rPr lang="it-IT" sz="4000">
                <a:solidFill>
                  <a:srgbClr val="00B0F0"/>
                </a:solidFill>
                <a:latin typeface="Comic Sans MS" panose="030F0702030302020204" pitchFamily="66" charset="0"/>
                <a:ea typeface="+mn-ea"/>
                <a:cs typeface="+mn-cs"/>
              </a:rPr>
              <a:t>Toledo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436FA-9C4D-054C-9D7F-16874E679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3231" y="160405"/>
            <a:ext cx="8978769" cy="267470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sz="4000">
                <a:latin typeface="Comic Sans MS" panose="030F0702030302020204" pitchFamily="66" charset="0"/>
              </a:rPr>
              <a:t>W</a:t>
            </a:r>
            <a:r>
              <a:rPr lang="it-IT" sz="4000">
                <a:effectLst/>
                <a:latin typeface="Comic Sans MS" panose="030F0702030302020204" pitchFamily="66" charset="0"/>
              </a:rPr>
              <a:t>e </a:t>
            </a:r>
            <a:r>
              <a:rPr lang="it-IT" sz="4000">
                <a:latin typeface="Comic Sans MS" panose="030F0702030302020204" pitchFamily="66" charset="0"/>
              </a:rPr>
              <a:t>visit the city with a </a:t>
            </a:r>
            <a:r>
              <a:rPr lang="it-IT" sz="4000">
                <a:effectLst/>
                <a:latin typeface="Comic Sans MS" panose="030F0702030302020204" pitchFamily="66" charset="0"/>
              </a:rPr>
              <a:t>guide who explains  us  the important places </a:t>
            </a:r>
            <a:r>
              <a:rPr lang="it-IT" sz="4000">
                <a:latin typeface="Comic Sans MS" panose="030F0702030302020204" pitchFamily="66" charset="0"/>
              </a:rPr>
              <a:t>of Toledo.</a:t>
            </a:r>
          </a:p>
          <a:p>
            <a:pPr marL="0" indent="0" algn="just">
              <a:buNone/>
            </a:pPr>
            <a:r>
              <a:rPr lang="it-IT" sz="4000">
                <a:effectLst/>
                <a:latin typeface="Comic Sans MS" panose="030F0702030302020204" pitchFamily="66" charset="0"/>
              </a:rPr>
              <a:t>We also  visit the Don Chishotte’s  </a:t>
            </a:r>
            <a:r>
              <a:rPr lang="it-IT" sz="4000">
                <a:latin typeface="Comic Sans MS" panose="030F0702030302020204" pitchFamily="66" charset="0"/>
              </a:rPr>
              <a:t>route</a:t>
            </a:r>
            <a:endParaRPr lang="it-IT" sz="4400">
              <a:latin typeface="Comic Sans MS" panose="030F0702030302020204" pitchFamily="66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794E946-C24A-1143-9E7A-A829F6D563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5763" y="2613482"/>
            <a:ext cx="3330950" cy="3412192"/>
          </a:xfrm>
          <a:prstGeom prst="rect">
            <a:avLst/>
          </a:prstGeom>
        </p:spPr>
      </p:pic>
      <p:pic>
        <p:nvPicPr>
          <p:cNvPr id="4" name="Immagine 4">
            <a:extLst>
              <a:ext uri="{FF2B5EF4-FFF2-40B4-BE49-F238E27FC236}">
                <a16:creationId xmlns:a16="http://schemas.microsoft.com/office/drawing/2014/main" id="{93441065-6019-B740-A2BD-5AEFE7881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249" y="3246926"/>
            <a:ext cx="4691501" cy="3518626"/>
          </a:xfrm>
          <a:prstGeom prst="rect">
            <a:avLst/>
          </a:prstGeom>
        </p:spPr>
      </p:pic>
      <p:pic>
        <p:nvPicPr>
          <p:cNvPr id="6" name="Immagine 7">
            <a:extLst>
              <a:ext uri="{FF2B5EF4-FFF2-40B4-BE49-F238E27FC236}">
                <a16:creationId xmlns:a16="http://schemas.microsoft.com/office/drawing/2014/main" id="{D3A9EF52-EF4A-4E48-9616-BDC30122EF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43205"/>
            <a:ext cx="3672728" cy="275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022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43BA69-460E-A840-B160-53E319369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9831" y="1"/>
            <a:ext cx="12849533" cy="1452248"/>
          </a:xfrm>
        </p:spPr>
        <p:txBody>
          <a:bodyPr>
            <a:normAutofit/>
          </a:bodyPr>
          <a:lstStyle/>
          <a:p>
            <a:r>
              <a:rPr lang="it-IT" sz="4400">
                <a:solidFill>
                  <a:srgbClr val="00B0F0"/>
                </a:solidFill>
                <a:latin typeface="Comic Sans MS" panose="030F0702030302020204" pitchFamily="66" charset="0"/>
              </a:rPr>
              <a:t>PresentationS </a:t>
            </a:r>
            <a:r>
              <a:rPr lang="en-GB" sz="4400">
                <a:solidFill>
                  <a:srgbClr val="00B0F0"/>
                </a:solidFill>
                <a:latin typeface="Comic Sans MS" panose="030F0702030302020204" pitchFamily="66" charset="0"/>
              </a:rPr>
              <a:t>of our project </a:t>
            </a:r>
            <a:r>
              <a:rPr lang="it-IT" sz="4400">
                <a:solidFill>
                  <a:srgbClr val="00B0F0"/>
                </a:solidFill>
                <a:latin typeface="Comic Sans MS" panose="030F0702030302020204" pitchFamily="66" charset="0"/>
              </a:rPr>
              <a:t>work</a:t>
            </a:r>
            <a:r>
              <a:rPr lang="en-GB" sz="4400">
                <a:solidFill>
                  <a:srgbClr val="00B0F0"/>
                </a:solidFill>
                <a:latin typeface="Comic Sans MS" panose="030F0702030302020204" pitchFamily="66" charset="0"/>
              </a:rPr>
              <a:t>s</a:t>
            </a:r>
            <a:endParaRPr lang="it-IT" sz="440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412193-EC3D-E64F-A6F6-5C739431D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258" y="1452248"/>
            <a:ext cx="10733483" cy="4087615"/>
          </a:xfrm>
        </p:spPr>
        <p:txBody>
          <a:bodyPr>
            <a:normAutofit/>
          </a:bodyPr>
          <a:lstStyle/>
          <a:p>
            <a:pPr algn="just"/>
            <a:r>
              <a:rPr lang="it-IT" sz="4000">
                <a:effectLst/>
                <a:latin typeface="Comic Sans MS" panose="030F0702030302020204" pitchFamily="66" charset="0"/>
              </a:rPr>
              <a:t>Sofia</a:t>
            </a:r>
            <a:r>
              <a:rPr lang="en-GB" sz="4000">
                <a:effectLst/>
                <a:latin typeface="Comic Sans MS" panose="030F0702030302020204" pitchFamily="66" charset="0"/>
              </a:rPr>
              <a:t> and Salvatore</a:t>
            </a:r>
            <a:r>
              <a:rPr lang="it-IT" sz="4000">
                <a:effectLst/>
                <a:latin typeface="Comic Sans MS" panose="030F0702030302020204" pitchFamily="66" charset="0"/>
              </a:rPr>
              <a:t> presen</a:t>
            </a:r>
            <a:r>
              <a:rPr lang="en-GB" sz="4000">
                <a:effectLst/>
                <a:latin typeface="Comic Sans MS" panose="030F0702030302020204" pitchFamily="66" charset="0"/>
              </a:rPr>
              <a:t>t</a:t>
            </a:r>
            <a:r>
              <a:rPr lang="it-IT" sz="4000">
                <a:effectLst/>
                <a:latin typeface="Comic Sans MS" panose="030F0702030302020204" pitchFamily="66" charset="0"/>
              </a:rPr>
              <a:t> the </a:t>
            </a:r>
            <a:r>
              <a:rPr lang="en-GB" sz="4000">
                <a:effectLst/>
                <a:latin typeface="Comic Sans MS" panose="030F0702030302020204" pitchFamily="66" charset="0"/>
              </a:rPr>
              <a:t>power point “ The </a:t>
            </a:r>
            <a:r>
              <a:rPr lang="it-IT" sz="4000">
                <a:effectLst/>
                <a:latin typeface="Comic Sans MS" panose="030F0702030302020204" pitchFamily="66" charset="0"/>
              </a:rPr>
              <a:t>Italian </a:t>
            </a:r>
            <a:r>
              <a:rPr lang="en-GB" sz="4000">
                <a:latin typeface="Comic Sans MS" panose="030F0702030302020204" pitchFamily="66" charset="0"/>
              </a:rPr>
              <a:t>P</a:t>
            </a:r>
            <a:r>
              <a:rPr lang="it-IT" sz="4000">
                <a:effectLst/>
                <a:latin typeface="Comic Sans MS" panose="030F0702030302020204" pitchFamily="66" charset="0"/>
              </a:rPr>
              <a:t>ainters</a:t>
            </a:r>
            <a:r>
              <a:rPr lang="en-GB" sz="4000">
                <a:effectLst/>
                <a:latin typeface="Comic Sans MS" panose="030F0702030302020204" pitchFamily="66" charset="0"/>
              </a:rPr>
              <a:t>”</a:t>
            </a:r>
            <a:endParaRPr lang="en-GB" sz="4000">
              <a:latin typeface="Comic Sans MS" panose="030F0702030302020204" pitchFamily="66" charset="0"/>
            </a:endParaRPr>
          </a:p>
          <a:p>
            <a:pPr algn="just"/>
            <a:r>
              <a:rPr lang="it-IT" sz="4000">
                <a:effectLst/>
                <a:latin typeface="Comic Sans MS" panose="030F0702030302020204" pitchFamily="66" charset="0"/>
              </a:rPr>
              <a:t> Ludovica and Gabriela present </a:t>
            </a:r>
            <a:r>
              <a:rPr lang="en-GB" sz="4000">
                <a:latin typeface="Comic Sans MS" panose="030F0702030302020204" pitchFamily="66" charset="0"/>
              </a:rPr>
              <a:t>the ancient game “Z</a:t>
            </a:r>
            <a:r>
              <a:rPr lang="it-IT" sz="4000">
                <a:effectLst/>
                <a:latin typeface="Comic Sans MS" panose="030F0702030302020204" pitchFamily="66" charset="0"/>
              </a:rPr>
              <a:t>ompa Cavallo</a:t>
            </a:r>
            <a:r>
              <a:rPr lang="en-GB" sz="4000">
                <a:effectLst/>
                <a:latin typeface="Comic Sans MS" panose="030F0702030302020204" pitchFamily="66" charset="0"/>
              </a:rPr>
              <a:t>”</a:t>
            </a:r>
            <a:r>
              <a:rPr lang="it-IT" sz="4000">
                <a:effectLst/>
                <a:latin typeface="Comic Sans MS" panose="030F0702030302020204" pitchFamily="66" charset="0"/>
              </a:rPr>
              <a:t> </a:t>
            </a:r>
            <a:endParaRPr lang="en-GB" sz="4000">
              <a:effectLst/>
              <a:latin typeface="Comic Sans MS" panose="030F0702030302020204" pitchFamily="66" charset="0"/>
            </a:endParaRPr>
          </a:p>
          <a:p>
            <a:pPr algn="just"/>
            <a:r>
              <a:rPr lang="it-IT" sz="4000">
                <a:effectLst/>
                <a:latin typeface="Comic Sans MS" panose="030F0702030302020204" pitchFamily="66" charset="0"/>
              </a:rPr>
              <a:t>Caterina and Juri present  the elastic</a:t>
            </a:r>
            <a:r>
              <a:rPr lang="en-GB" sz="4000">
                <a:effectLst/>
                <a:latin typeface="Comic Sans MS" panose="030F0702030302020204" pitchFamily="66" charset="0"/>
              </a:rPr>
              <a:t> game</a:t>
            </a:r>
            <a:r>
              <a:rPr lang="it-IT" sz="4000">
                <a:effectLst/>
                <a:latin typeface="Comic Sans MS" panose="030F0702030302020204" pitchFamily="66" charset="0"/>
              </a:rPr>
              <a:t> and the handkerchief game</a:t>
            </a:r>
            <a:r>
              <a:rPr lang="it-IT" sz="4000">
                <a:effectLst/>
              </a:rPr>
              <a:t>.</a:t>
            </a:r>
            <a:endParaRPr lang="it-IT" sz="4000"/>
          </a:p>
        </p:txBody>
      </p:sp>
    </p:spTree>
    <p:extLst>
      <p:ext uri="{BB962C8B-B14F-4D97-AF65-F5344CB8AC3E}">
        <p14:creationId xmlns:p14="http://schemas.microsoft.com/office/powerpoint/2010/main" val="952187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57A6FC-1C6D-0045-8AE5-D77AD550E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64524" y="-128872"/>
            <a:ext cx="11890886" cy="1354831"/>
          </a:xfrm>
        </p:spPr>
        <p:txBody>
          <a:bodyPr>
            <a:normAutofit/>
          </a:bodyPr>
          <a:lstStyle/>
          <a:p>
            <a:r>
              <a:rPr lang="en-GB" sz="4400">
                <a:solidFill>
                  <a:srgbClr val="00B0F0"/>
                </a:solidFill>
                <a:latin typeface="Comic Sans MS" panose="030F0702030302020204" pitchFamily="66" charset="0"/>
              </a:rPr>
              <a:t>Ruidera and the </a:t>
            </a:r>
            <a:r>
              <a:rPr lang="it-IT" sz="4400">
                <a:solidFill>
                  <a:srgbClr val="00B0F0"/>
                </a:solidFill>
                <a:latin typeface="Comic Sans MS" panose="030F0702030302020204" pitchFamily="66" charset="0"/>
              </a:rPr>
              <a:t>Sports Activities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31AFCF-21A4-CC40-A38D-EA865315E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8507" y="705333"/>
            <a:ext cx="2878969" cy="57563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4000">
                <a:latin typeface="Comic Sans MS" panose="030F0702030302020204" pitchFamily="66" charset="0"/>
              </a:rPr>
              <a:t>W</a:t>
            </a:r>
            <a:r>
              <a:rPr lang="it-IT" sz="4000">
                <a:effectLst/>
                <a:latin typeface="Comic Sans MS" panose="030F0702030302020204" pitchFamily="66" charset="0"/>
              </a:rPr>
              <a:t>e practice different sport</a:t>
            </a:r>
            <a:r>
              <a:rPr lang="en-GB" sz="4000">
                <a:effectLst/>
                <a:latin typeface="Comic Sans MS" panose="030F0702030302020204" pitchFamily="66" charset="0"/>
              </a:rPr>
              <a:t>s (</a:t>
            </a:r>
            <a:r>
              <a:rPr lang="it-IT" sz="4000">
                <a:effectLst/>
                <a:latin typeface="Comic Sans MS" panose="030F0702030302020204" pitchFamily="66" charset="0"/>
              </a:rPr>
              <a:t>archery, kayaking and climbing</a:t>
            </a:r>
            <a:r>
              <a:rPr lang="en-GB" sz="4000">
                <a:effectLst/>
                <a:latin typeface="Comic Sans MS" panose="030F0702030302020204" pitchFamily="66" charset="0"/>
              </a:rPr>
              <a:t>)</a:t>
            </a:r>
            <a:r>
              <a:rPr lang="en-GB" sz="4000">
                <a:latin typeface="Comic Sans MS" panose="030F0702030302020204" pitchFamily="66" charset="0"/>
              </a:rPr>
              <a:t> and we visit</a:t>
            </a:r>
            <a:r>
              <a:rPr lang="it-IT" sz="4000">
                <a:effectLst/>
                <a:latin typeface="Comic Sans MS" panose="030F0702030302020204" pitchFamily="66" charset="0"/>
              </a:rPr>
              <a:t> a cave </a:t>
            </a:r>
            <a:endParaRPr lang="it-IT" sz="3600"/>
          </a:p>
        </p:txBody>
      </p:sp>
      <p:pic>
        <p:nvPicPr>
          <p:cNvPr id="6" name="Immagine 6">
            <a:extLst>
              <a:ext uri="{FF2B5EF4-FFF2-40B4-BE49-F238E27FC236}">
                <a16:creationId xmlns:a16="http://schemas.microsoft.com/office/drawing/2014/main" id="{A37D7B8B-E751-F549-AE18-2A733DA36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8033" y="783862"/>
            <a:ext cx="3441288" cy="2580966"/>
          </a:xfrm>
          <a:prstGeom prst="rect">
            <a:avLst/>
          </a:prstGeom>
        </p:spPr>
      </p:pic>
      <p:pic>
        <p:nvPicPr>
          <p:cNvPr id="8" name="Immagine 8">
            <a:extLst>
              <a:ext uri="{FF2B5EF4-FFF2-40B4-BE49-F238E27FC236}">
                <a16:creationId xmlns:a16="http://schemas.microsoft.com/office/drawing/2014/main" id="{32413E5A-B0BA-B14F-9008-D6FBDE590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590" y="783862"/>
            <a:ext cx="4068096" cy="3051072"/>
          </a:xfrm>
          <a:prstGeom prst="rect">
            <a:avLst/>
          </a:prstGeom>
        </p:spPr>
      </p:pic>
      <p:pic>
        <p:nvPicPr>
          <p:cNvPr id="10" name="Immagine 10">
            <a:extLst>
              <a:ext uri="{FF2B5EF4-FFF2-40B4-BE49-F238E27FC236}">
                <a16:creationId xmlns:a16="http://schemas.microsoft.com/office/drawing/2014/main" id="{0EBE7657-16A8-794F-A429-BDFBFCA963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3" y="4039675"/>
            <a:ext cx="3472134" cy="2604101"/>
          </a:xfrm>
          <a:prstGeom prst="rect">
            <a:avLst/>
          </a:prstGeom>
        </p:spPr>
      </p:pic>
      <p:pic>
        <p:nvPicPr>
          <p:cNvPr id="12" name="Immagine 12">
            <a:extLst>
              <a:ext uri="{FF2B5EF4-FFF2-40B4-BE49-F238E27FC236}">
                <a16:creationId xmlns:a16="http://schemas.microsoft.com/office/drawing/2014/main" id="{B6050B65-21DB-FF4C-BF18-D79CE7E577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4987" y="3833047"/>
            <a:ext cx="3747638" cy="281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809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164444-337B-794E-8349-611388B9C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49" y="142877"/>
            <a:ext cx="7537041" cy="1107280"/>
          </a:xfrm>
        </p:spPr>
        <p:txBody>
          <a:bodyPr/>
          <a:lstStyle/>
          <a:p>
            <a:r>
              <a:rPr lang="it-IT">
                <a:solidFill>
                  <a:srgbClr val="00B0F0"/>
                </a:solidFill>
                <a:latin typeface="Comic Sans MS" panose="030F0702030302020204" pitchFamily="66" charset="0"/>
              </a:rPr>
              <a:t>Visit La SolanA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109640-0290-2741-88D7-710D1F9586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06" y="1079538"/>
            <a:ext cx="4717563" cy="46989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3600">
                <a:effectLst/>
                <a:latin typeface="Comic Sans MS" panose="030F0702030302020204" pitchFamily="66" charset="0"/>
              </a:rPr>
              <a:t>We</a:t>
            </a:r>
            <a:r>
              <a:rPr lang="it-IT" sz="3600">
                <a:effectLst/>
                <a:latin typeface="Comic Sans MS" panose="030F0702030302020204" pitchFamily="66" charset="0"/>
              </a:rPr>
              <a:t> visit the </a:t>
            </a:r>
            <a:r>
              <a:rPr lang="en-GB" sz="3600">
                <a:latin typeface="Comic Sans MS" panose="030F0702030302020204" pitchFamily="66" charset="0"/>
              </a:rPr>
              <a:t>cathedral, the</a:t>
            </a:r>
            <a:r>
              <a:rPr lang="it-IT" sz="3600">
                <a:effectLst/>
                <a:latin typeface="Comic Sans MS" panose="030F0702030302020204" pitchFamily="66" charset="0"/>
              </a:rPr>
              <a:t> museum where inside there are ancient objects like old benches, old plows etc ... and then</a:t>
            </a:r>
            <a:r>
              <a:rPr lang="en-GB" sz="3600">
                <a:effectLst/>
                <a:latin typeface="Comic Sans MS" panose="030F0702030302020204" pitchFamily="66" charset="0"/>
              </a:rPr>
              <a:t> the oldest</a:t>
            </a:r>
            <a:r>
              <a:rPr lang="it-IT" sz="3600">
                <a:effectLst/>
                <a:latin typeface="Comic Sans MS" panose="030F0702030302020204" pitchFamily="66" charset="0"/>
              </a:rPr>
              <a:t> small church in the ci</a:t>
            </a:r>
            <a:r>
              <a:rPr lang="en-GB" sz="3600">
                <a:effectLst/>
                <a:latin typeface="Comic Sans MS" panose="030F0702030302020204" pitchFamily="66" charset="0"/>
              </a:rPr>
              <a:t>ty</a:t>
            </a:r>
            <a:endParaRPr lang="it-IT" sz="3600">
              <a:latin typeface="Comic Sans MS" panose="030F0702030302020204" pitchFamily="66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F964E8D-F555-0749-B655-FBBA9A2A2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351" y="1079538"/>
            <a:ext cx="6714889" cy="469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747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C1F4B1-D343-DF42-B656-ADE2AB37E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373" y="0"/>
            <a:ext cx="3314675" cy="1728502"/>
          </a:xfrm>
        </p:spPr>
        <p:txBody>
          <a:bodyPr/>
          <a:lstStyle/>
          <a:p>
            <a:r>
              <a:rPr lang="it-IT">
                <a:solidFill>
                  <a:srgbClr val="00B0F0"/>
                </a:solidFill>
                <a:latin typeface="Comic Sans MS" panose="030F0702030302020204" pitchFamily="66" charset="0"/>
              </a:rPr>
              <a:t>Madrid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056A5D-B491-534E-8B91-3AE97480F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902" y="167246"/>
            <a:ext cx="6802103" cy="234919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it-IT" sz="4000">
                <a:effectLst/>
              </a:rPr>
              <a:t> Prado museum</a:t>
            </a:r>
            <a:r>
              <a:rPr lang="en-GB" sz="4000">
                <a:effectLst/>
              </a:rPr>
              <a:t>: </a:t>
            </a:r>
            <a:r>
              <a:rPr lang="it-IT" sz="4000">
                <a:effectLst/>
              </a:rPr>
              <a:t> the most famous Spanish paintings and painters</a:t>
            </a:r>
            <a:endParaRPr lang="en-GB" sz="4000">
              <a:effectLst/>
            </a:endParaRPr>
          </a:p>
          <a:p>
            <a:pPr marL="0" indent="0" algn="just">
              <a:buNone/>
            </a:pPr>
            <a:r>
              <a:rPr lang="en-GB" sz="4000"/>
              <a:t>Arstic Workshop and finally </a:t>
            </a:r>
            <a:r>
              <a:rPr lang="it-IT" sz="4000">
                <a:effectLst/>
              </a:rPr>
              <a:t> free t</a:t>
            </a:r>
            <a:r>
              <a:rPr lang="en-GB" sz="4000">
                <a:effectLst/>
              </a:rPr>
              <a:t>ime for</a:t>
            </a:r>
            <a:r>
              <a:rPr lang="it-IT" sz="4000">
                <a:effectLst/>
              </a:rPr>
              <a:t> shopping</a:t>
            </a:r>
            <a:r>
              <a:rPr lang="en-GB" sz="4000">
                <a:effectLst/>
              </a:rPr>
              <a:t>!!!</a:t>
            </a:r>
            <a:endParaRPr lang="it-IT" sz="4000">
              <a:effectLst/>
            </a:endParaRPr>
          </a:p>
          <a:p>
            <a:pPr marL="0" indent="0" algn="just">
              <a:buNone/>
            </a:pPr>
            <a:br>
              <a:rPr lang="it-IT" sz="3200">
                <a:effectLst/>
              </a:rPr>
            </a:br>
            <a:endParaRPr lang="it-IT" sz="3600"/>
          </a:p>
        </p:txBody>
      </p:sp>
      <p:pic>
        <p:nvPicPr>
          <p:cNvPr id="4" name="Immagine 4">
            <a:extLst>
              <a:ext uri="{FF2B5EF4-FFF2-40B4-BE49-F238E27FC236}">
                <a16:creationId xmlns:a16="http://schemas.microsoft.com/office/drawing/2014/main" id="{EC199E6D-F611-6B42-AFD7-965B6FEB1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023294"/>
            <a:ext cx="5191750" cy="3893813"/>
          </a:xfrm>
          <a:prstGeom prst="rect">
            <a:avLst/>
          </a:prstGeom>
        </p:spPr>
      </p:pic>
      <p:pic>
        <p:nvPicPr>
          <p:cNvPr id="6" name="Immagine 6">
            <a:extLst>
              <a:ext uri="{FF2B5EF4-FFF2-40B4-BE49-F238E27FC236}">
                <a16:creationId xmlns:a16="http://schemas.microsoft.com/office/drawing/2014/main" id="{CE783C90-BCAD-E947-A2BB-2445ED0BD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999" y="1728502"/>
            <a:ext cx="5093429" cy="382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919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1FCD62-0EE2-2449-9A95-BF606CA68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The end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B58FB3-6EC3-6D4F-A9CD-F00832E11DE0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0800000" flipV="1">
            <a:off x="341056" y="2922025"/>
            <a:ext cx="11365476" cy="16776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200" b="1"/>
              <a:t>Salvatore  D’Urso I B  don Milani School Lanciano Italy</a:t>
            </a:r>
            <a:endParaRPr lang="it-IT" sz="3200" b="1"/>
          </a:p>
        </p:txBody>
      </p:sp>
    </p:spTree>
    <p:extLst>
      <p:ext uri="{BB962C8B-B14F-4D97-AF65-F5344CB8AC3E}">
        <p14:creationId xmlns:p14="http://schemas.microsoft.com/office/powerpoint/2010/main" val="34758948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Legno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9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Legno</vt:lpstr>
      <vt:lpstr>I stop bullying with art and sport  Spain 16-22 june 2019   …..New friendships,cultures and countries!</vt:lpstr>
      <vt:lpstr>Presentazione standard di PowerPoint</vt:lpstr>
      <vt:lpstr>On moday: the school in La Solana and  activities for the Erasmus Project</vt:lpstr>
      <vt:lpstr>Toledo</vt:lpstr>
      <vt:lpstr>PresentationS of our project works</vt:lpstr>
      <vt:lpstr>Ruidera and the Sports Activities </vt:lpstr>
      <vt:lpstr>Visit La SolanA</vt:lpstr>
      <vt:lpstr>Madrid</vt:lpstr>
      <vt:lpstr>The 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friendships,cultures and countries</dc:title>
  <dc:creator>olga bila</dc:creator>
  <cp:lastModifiedBy>Utente sconosciuto</cp:lastModifiedBy>
  <cp:revision>13</cp:revision>
  <dcterms:created xsi:type="dcterms:W3CDTF">2019-07-04T18:07:16Z</dcterms:created>
  <dcterms:modified xsi:type="dcterms:W3CDTF">2019-07-08T20:17:47Z</dcterms:modified>
</cp:coreProperties>
</file>