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6" r:id="rId2"/>
    <p:sldMasterId id="2147483660" r:id="rId3"/>
  </p:sldMasterIdLst>
  <p:notesMasterIdLst>
    <p:notesMasterId r:id="rId21"/>
  </p:notesMasterIdLst>
  <p:sldIdLst>
    <p:sldId id="256" r:id="rId4"/>
    <p:sldId id="264" r:id="rId5"/>
    <p:sldId id="286" r:id="rId6"/>
    <p:sldId id="288" r:id="rId7"/>
    <p:sldId id="289" r:id="rId8"/>
    <p:sldId id="290" r:id="rId9"/>
    <p:sldId id="291" r:id="rId10"/>
    <p:sldId id="292" r:id="rId11"/>
    <p:sldId id="293" r:id="rId12"/>
    <p:sldId id="294" r:id="rId13"/>
    <p:sldId id="295" r:id="rId14"/>
    <p:sldId id="296" r:id="rId15"/>
    <p:sldId id="297" r:id="rId16"/>
    <p:sldId id="298" r:id="rId17"/>
    <p:sldId id="299" r:id="rId18"/>
    <p:sldId id="300" r:id="rId19"/>
    <p:sldId id="265" r:id="rId20"/>
  </p:sldIdLst>
  <p:sldSz cx="9906000" cy="6858000" type="A4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onia.raffa" initials="" lastIdx="1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4CAB2"/>
    <a:srgbClr val="BDD5C5"/>
    <a:srgbClr val="63B874"/>
    <a:srgbClr val="7ABEBC"/>
    <a:srgbClr val="00B1C0"/>
    <a:srgbClr val="63A07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155"/>
    <p:restoredTop sz="94274"/>
  </p:normalViewPr>
  <p:slideViewPr>
    <p:cSldViewPr snapToGrid="0" snapToObjects="1">
      <p:cViewPr>
        <p:scale>
          <a:sx n="120" d="100"/>
          <a:sy n="120" d="100"/>
        </p:scale>
        <p:origin x="-34" y="25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BE6F0D-306D-F540-AEFB-E13A32D7163C}" type="datetimeFigureOut">
              <a:rPr lang="it-IT" smtClean="0"/>
              <a:pPr/>
              <a:t>20/10/2018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6BC1F4-2648-FE45-AA6B-355FEFCDA26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525628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22875" y="1043609"/>
            <a:ext cx="8433078" cy="4681330"/>
          </a:xfrm>
        </p:spPr>
        <p:txBody>
          <a:bodyPr anchor="ctr">
            <a:normAutofit/>
          </a:bodyPr>
          <a:lstStyle>
            <a:lvl1pPr algn="ctr">
              <a:defRPr sz="3200" b="1" i="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906000" cy="77694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55953" y="92041"/>
            <a:ext cx="651784" cy="575678"/>
          </a:xfrm>
          <a:prstGeom prst="rect">
            <a:avLst/>
          </a:prstGeom>
        </p:spPr>
      </p:pic>
      <p:sp>
        <p:nvSpPr>
          <p:cNvPr id="6" name="Segnaposto piè di pagina 3"/>
          <p:cNvSpPr>
            <a:spLocks noGrp="1"/>
          </p:cNvSpPr>
          <p:nvPr>
            <p:ph type="ftr" sz="quarter" idx="3"/>
          </p:nvPr>
        </p:nvSpPr>
        <p:spPr>
          <a:xfrm>
            <a:off x="722875" y="6356351"/>
            <a:ext cx="8433078" cy="2870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it-IT" smtClean="0"/>
              <a:t>Formare per competenze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131037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906000" cy="776940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55953" y="92041"/>
            <a:ext cx="651784" cy="575678"/>
          </a:xfrm>
          <a:prstGeom prst="rect">
            <a:avLst/>
          </a:prstGeom>
        </p:spPr>
      </p:pic>
      <p:sp>
        <p:nvSpPr>
          <p:cNvPr id="15" name="Segnaposto contenuto 2"/>
          <p:cNvSpPr>
            <a:spLocks noGrp="1"/>
          </p:cNvSpPr>
          <p:nvPr>
            <p:ph idx="1"/>
          </p:nvPr>
        </p:nvSpPr>
        <p:spPr>
          <a:xfrm>
            <a:off x="722874" y="1918447"/>
            <a:ext cx="8433079" cy="4258516"/>
          </a:xfrm>
        </p:spPr>
        <p:txBody>
          <a:bodyPr>
            <a:normAutofit/>
          </a:bodyPr>
          <a:lstStyle>
            <a:lvl1pPr>
              <a:defRPr sz="2000" b="0" i="0">
                <a:latin typeface="Arial" charset="0"/>
                <a:ea typeface="Arial" charset="0"/>
                <a:cs typeface="Arial" charset="0"/>
              </a:defRPr>
            </a:lvl1pPr>
            <a:lvl2pPr>
              <a:defRPr sz="1800" b="0" i="0">
                <a:latin typeface="Arial" charset="0"/>
                <a:ea typeface="Arial" charset="0"/>
                <a:cs typeface="Arial" charset="0"/>
              </a:defRPr>
            </a:lvl2pPr>
            <a:lvl3pPr>
              <a:defRPr sz="1600" b="0" i="0">
                <a:latin typeface="Arial" charset="0"/>
                <a:ea typeface="Arial" charset="0"/>
                <a:cs typeface="Arial" charset="0"/>
              </a:defRPr>
            </a:lvl3pPr>
            <a:lvl4pPr>
              <a:defRPr sz="1400" b="0" i="0">
                <a:latin typeface="Arial" charset="0"/>
                <a:ea typeface="Arial" charset="0"/>
                <a:cs typeface="Arial" charset="0"/>
              </a:defRPr>
            </a:lvl4pPr>
            <a:lvl5pPr>
              <a:defRPr sz="1200" b="0" i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19" name="Titolo 1"/>
          <p:cNvSpPr>
            <a:spLocks noGrp="1"/>
          </p:cNvSpPr>
          <p:nvPr>
            <p:ph type="ctrTitle"/>
          </p:nvPr>
        </p:nvSpPr>
        <p:spPr>
          <a:xfrm>
            <a:off x="722875" y="868981"/>
            <a:ext cx="8433078" cy="847422"/>
          </a:xfrm>
        </p:spPr>
        <p:txBody>
          <a:bodyPr anchor="b">
            <a:normAutofit/>
          </a:bodyPr>
          <a:lstStyle>
            <a:lvl1pPr algn="l">
              <a:defRPr sz="2400" b="1" i="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6" name="Segnaposto piè di pagina 3"/>
          <p:cNvSpPr>
            <a:spLocks noGrp="1"/>
          </p:cNvSpPr>
          <p:nvPr>
            <p:ph type="ftr" sz="quarter" idx="3"/>
          </p:nvPr>
        </p:nvSpPr>
        <p:spPr>
          <a:xfrm>
            <a:off x="722875" y="6356351"/>
            <a:ext cx="8433078" cy="2870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it-IT" smtClean="0"/>
              <a:t>Formare per competenze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2006715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 hasCustomPrompt="1"/>
          </p:nvPr>
        </p:nvSpPr>
        <p:spPr>
          <a:xfrm>
            <a:off x="728850" y="1904999"/>
            <a:ext cx="4046350" cy="4271963"/>
          </a:xfrm>
        </p:spPr>
        <p:txBody>
          <a:bodyPr>
            <a:normAutofit/>
          </a:bodyPr>
          <a:lstStyle>
            <a:lvl1pPr>
              <a:defRPr sz="2000" b="0" i="0">
                <a:latin typeface="Arial" charset="0"/>
                <a:ea typeface="Arial" charset="0"/>
                <a:cs typeface="Arial" charset="0"/>
              </a:defRPr>
            </a:lvl1pPr>
            <a:lvl2pPr>
              <a:defRPr sz="1800" b="0" i="0">
                <a:latin typeface="Arial" charset="0"/>
                <a:ea typeface="Arial" charset="0"/>
                <a:cs typeface="Arial" charset="0"/>
              </a:defRPr>
            </a:lvl2pPr>
            <a:lvl3pPr>
              <a:defRPr sz="1600" b="0" i="0">
                <a:latin typeface="Arial" charset="0"/>
                <a:ea typeface="Arial" charset="0"/>
                <a:cs typeface="Arial" charset="0"/>
              </a:defRPr>
            </a:lvl3pPr>
            <a:lvl4pPr>
              <a:defRPr sz="1400" b="0" i="0">
                <a:latin typeface="Arial" charset="0"/>
                <a:ea typeface="Arial" charset="0"/>
                <a:cs typeface="Arial" charset="0"/>
              </a:defRPr>
            </a:lvl4pPr>
            <a:lvl5pPr>
              <a:defRPr sz="1200" b="0" i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it-IT" dirty="0" smtClean="0"/>
              <a:t>Primo livello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</a:p>
        </p:txBody>
      </p:sp>
      <p:pic>
        <p:nvPicPr>
          <p:cNvPr id="8" name="Immagin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9906000" cy="776940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55953" y="92041"/>
            <a:ext cx="651784" cy="575678"/>
          </a:xfrm>
          <a:prstGeom prst="rect">
            <a:avLst/>
          </a:prstGeom>
        </p:spPr>
      </p:pic>
      <p:sp>
        <p:nvSpPr>
          <p:cNvPr id="12" name="Segnaposto contenuto 2"/>
          <p:cNvSpPr>
            <a:spLocks noGrp="1"/>
          </p:cNvSpPr>
          <p:nvPr>
            <p:ph sz="half" idx="10" hasCustomPrompt="1"/>
          </p:nvPr>
        </p:nvSpPr>
        <p:spPr>
          <a:xfrm>
            <a:off x="5109603" y="1904999"/>
            <a:ext cx="4046350" cy="4276412"/>
          </a:xfrm>
        </p:spPr>
        <p:txBody>
          <a:bodyPr>
            <a:normAutofit/>
          </a:bodyPr>
          <a:lstStyle>
            <a:lvl1pPr>
              <a:defRPr sz="2000" b="0" i="0">
                <a:latin typeface="Arial" charset="0"/>
                <a:ea typeface="Arial" charset="0"/>
                <a:cs typeface="Arial" charset="0"/>
              </a:defRPr>
            </a:lvl1pPr>
            <a:lvl2pPr>
              <a:defRPr sz="1800" b="0" i="0">
                <a:latin typeface="Arial" charset="0"/>
                <a:ea typeface="Arial" charset="0"/>
                <a:cs typeface="Arial" charset="0"/>
              </a:defRPr>
            </a:lvl2pPr>
            <a:lvl3pPr>
              <a:defRPr sz="1600" b="0" i="0">
                <a:latin typeface="Arial" charset="0"/>
                <a:ea typeface="Arial" charset="0"/>
                <a:cs typeface="Arial" charset="0"/>
              </a:defRPr>
            </a:lvl3pPr>
            <a:lvl4pPr>
              <a:defRPr sz="1400" b="0" i="0">
                <a:latin typeface="Arial" charset="0"/>
                <a:ea typeface="Arial" charset="0"/>
                <a:cs typeface="Arial" charset="0"/>
              </a:defRPr>
            </a:lvl4pPr>
            <a:lvl5pPr>
              <a:defRPr sz="1200" b="0" i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it-IT" dirty="0" smtClean="0"/>
              <a:t>Primo livello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</a:p>
        </p:txBody>
      </p:sp>
      <p:sp>
        <p:nvSpPr>
          <p:cNvPr id="13" name="Titolo 1"/>
          <p:cNvSpPr>
            <a:spLocks noGrp="1"/>
          </p:cNvSpPr>
          <p:nvPr>
            <p:ph type="ctrTitle"/>
          </p:nvPr>
        </p:nvSpPr>
        <p:spPr>
          <a:xfrm>
            <a:off x="722875" y="868981"/>
            <a:ext cx="8433078" cy="847422"/>
          </a:xfrm>
        </p:spPr>
        <p:txBody>
          <a:bodyPr anchor="b">
            <a:normAutofit/>
          </a:bodyPr>
          <a:lstStyle>
            <a:lvl1pPr algn="l">
              <a:defRPr sz="2400" b="1" i="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7" name="Segnaposto piè di pagina 3"/>
          <p:cNvSpPr>
            <a:spLocks noGrp="1"/>
          </p:cNvSpPr>
          <p:nvPr>
            <p:ph type="ftr" sz="quarter" idx="3"/>
          </p:nvPr>
        </p:nvSpPr>
        <p:spPr>
          <a:xfrm>
            <a:off x="722875" y="6356351"/>
            <a:ext cx="8433078" cy="2870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it-IT" smtClean="0"/>
              <a:t>Formare per competenze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605442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3"/>
          <p:cNvSpPr>
            <a:spLocks noGrp="1"/>
          </p:cNvSpPr>
          <p:nvPr>
            <p:ph type="ftr" sz="quarter" idx="3"/>
          </p:nvPr>
        </p:nvSpPr>
        <p:spPr>
          <a:xfrm>
            <a:off x="722875" y="6356351"/>
            <a:ext cx="8433078" cy="2870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it-IT" smtClean="0"/>
              <a:t>Formare per competenze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468298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egnaposto titolo 1"/>
          <p:cNvSpPr>
            <a:spLocks noGrp="1"/>
          </p:cNvSpPr>
          <p:nvPr>
            <p:ph type="title"/>
          </p:nvPr>
        </p:nvSpPr>
        <p:spPr>
          <a:xfrm>
            <a:off x="302366" y="1907740"/>
            <a:ext cx="5944872" cy="27968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sz="2275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3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302366" y="5408559"/>
            <a:ext cx="5944872" cy="9573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 smtClean="0"/>
              <a:t>Nome e Cognome</a:t>
            </a:r>
          </a:p>
          <a:p>
            <a:r>
              <a:rPr lang="it-IT" dirty="0" smtClean="0"/>
              <a:t>Altri dati</a:t>
            </a:r>
          </a:p>
          <a:p>
            <a:r>
              <a:rPr lang="it-IT" dirty="0" smtClean="0"/>
              <a:t>Indirizzo mail </a:t>
            </a:r>
            <a:endParaRPr lang="it-IT" dirty="0"/>
          </a:p>
        </p:txBody>
      </p:sp>
      <p:cxnSp>
        <p:nvCxnSpPr>
          <p:cNvPr id="46" name="Connettore 1 45"/>
          <p:cNvCxnSpPr/>
          <p:nvPr userDrawn="1"/>
        </p:nvCxnSpPr>
        <p:spPr>
          <a:xfrm flipH="1">
            <a:off x="306394" y="6401705"/>
            <a:ext cx="5890160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Connettore 1 46"/>
          <p:cNvCxnSpPr/>
          <p:nvPr userDrawn="1"/>
        </p:nvCxnSpPr>
        <p:spPr>
          <a:xfrm flipH="1">
            <a:off x="302365" y="5337912"/>
            <a:ext cx="5890160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8" name="Immagine 4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12486" y="3130881"/>
            <a:ext cx="3263241" cy="3235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1296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in chius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sellaDiTesto 15"/>
          <p:cNvSpPr txBox="1"/>
          <p:nvPr userDrawn="1"/>
        </p:nvSpPr>
        <p:spPr>
          <a:xfrm>
            <a:off x="218488" y="3403601"/>
            <a:ext cx="94690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800" b="1" dirty="0" err="1" smtClean="0">
                <a:solidFill>
                  <a:srgbClr val="63A074"/>
                </a:solidFill>
                <a:latin typeface="Arial" charset="0"/>
                <a:ea typeface="Arial" charset="0"/>
                <a:cs typeface="Arial" charset="0"/>
              </a:rPr>
              <a:t>www.scuola</a:t>
            </a:r>
            <a:r>
              <a:rPr lang="it-IT" sz="4800" b="1" dirty="0" err="1" smtClean="0">
                <a:solidFill>
                  <a:srgbClr val="00B1C0"/>
                </a:solidFill>
                <a:latin typeface="Arial" charset="0"/>
                <a:ea typeface="Arial" charset="0"/>
                <a:cs typeface="Arial" charset="0"/>
              </a:rPr>
              <a:t>oggi</a:t>
            </a:r>
            <a:r>
              <a:rPr lang="it-IT" sz="4800" b="1" dirty="0" err="1" smtClean="0">
                <a:solidFill>
                  <a:srgbClr val="63A074"/>
                </a:solidFill>
                <a:latin typeface="Arial" charset="0"/>
                <a:ea typeface="Arial" charset="0"/>
                <a:cs typeface="Arial" charset="0"/>
              </a:rPr>
              <a:t>domani.it</a:t>
            </a:r>
            <a:endParaRPr lang="it-IT" sz="4800" b="1" dirty="0">
              <a:solidFill>
                <a:srgbClr val="63A074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4665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87525" y="5391349"/>
            <a:ext cx="1332522" cy="256742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85954" y="1785389"/>
            <a:ext cx="2534093" cy="2238197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85954" y="5331459"/>
            <a:ext cx="740903" cy="376525"/>
          </a:xfrm>
          <a:prstGeom prst="rect">
            <a:avLst/>
          </a:prstGeom>
        </p:spPr>
      </p:pic>
      <p:cxnSp>
        <p:nvCxnSpPr>
          <p:cNvPr id="10" name="Connettore 1 9"/>
          <p:cNvCxnSpPr/>
          <p:nvPr userDrawn="1"/>
        </p:nvCxnSpPr>
        <p:spPr>
          <a:xfrm>
            <a:off x="4718878" y="5279626"/>
            <a:ext cx="0" cy="47306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119286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722874" y="365126"/>
            <a:ext cx="843307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sz="2275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874" y="1870681"/>
            <a:ext cx="8433079" cy="43062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pic>
        <p:nvPicPr>
          <p:cNvPr id="7" name="Picture 6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51272" y="6001292"/>
            <a:ext cx="1413532" cy="998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Connettore 1 8"/>
          <p:cNvCxnSpPr/>
          <p:nvPr userDrawn="1"/>
        </p:nvCxnSpPr>
        <p:spPr>
          <a:xfrm flipV="1">
            <a:off x="722874" y="6261302"/>
            <a:ext cx="8433079" cy="2354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3481" y="6345534"/>
            <a:ext cx="344394" cy="297854"/>
          </a:xfrm>
          <a:prstGeom prst="rect">
            <a:avLst/>
          </a:prstGeom>
        </p:spPr>
      </p:pic>
      <p:sp>
        <p:nvSpPr>
          <p:cNvPr id="4" name="Segnaposto piè di pagina 3"/>
          <p:cNvSpPr>
            <a:spLocks noGrp="1"/>
          </p:cNvSpPr>
          <p:nvPr>
            <p:ph type="ftr" sz="quarter" idx="3"/>
          </p:nvPr>
        </p:nvSpPr>
        <p:spPr>
          <a:xfrm>
            <a:off x="722875" y="6356351"/>
            <a:ext cx="8433078" cy="2870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it-IT" smtClean="0"/>
              <a:t>Formare per competenze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382747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5" r:id="rId4"/>
  </p:sldLayoutIdLst>
  <p:hf sldNum="0" hdr="0" dt="0"/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/>
        <a:buChar char="•"/>
        <a:defRPr sz="14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/>
        <a:buChar char="•"/>
        <a:defRPr sz="14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/>
        <a:buChar char="•"/>
        <a:defRPr sz="14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/>
        <a:buChar char="•"/>
        <a:defRPr sz="14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/>
        <a:buChar char="•"/>
        <a:defRPr sz="14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magine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594"/>
            <a:ext cx="9906000" cy="1291383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66874" y="152117"/>
            <a:ext cx="1066768" cy="942205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34856" y="519475"/>
            <a:ext cx="1211384" cy="233402"/>
          </a:xfrm>
          <a:prstGeom prst="rect">
            <a:avLst/>
          </a:prstGeom>
        </p:spPr>
      </p:pic>
      <p:pic>
        <p:nvPicPr>
          <p:cNvPr id="16" name="Immagine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393" y="465029"/>
            <a:ext cx="673549" cy="342295"/>
          </a:xfrm>
          <a:prstGeom prst="rect">
            <a:avLst/>
          </a:prstGeom>
        </p:spPr>
      </p:pic>
      <p:cxnSp>
        <p:nvCxnSpPr>
          <p:cNvPr id="17" name="Connettore 1 16"/>
          <p:cNvCxnSpPr/>
          <p:nvPr userDrawn="1"/>
        </p:nvCxnSpPr>
        <p:spPr>
          <a:xfrm>
            <a:off x="1305640" y="417584"/>
            <a:ext cx="0" cy="430055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051549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16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 t="-53000" b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287824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7000" b="-7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97096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722874" y="1918447"/>
            <a:ext cx="8433079" cy="15867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[</a:t>
            </a:r>
            <a:r>
              <a:rPr lang="it-IT" dirty="0" smtClean="0"/>
              <a:t>Inserire </a:t>
            </a:r>
            <a:r>
              <a:rPr lang="it-IT" dirty="0"/>
              <a:t>qui la documentazione della fase di </a:t>
            </a:r>
            <a:r>
              <a:rPr lang="it-IT" b="1" dirty="0"/>
              <a:t>Generalizzazione</a:t>
            </a:r>
            <a:r>
              <a:rPr lang="it-IT" dirty="0"/>
              <a:t> (descrizione testuale di quanto hanno fatto i ragazzi, fotografie, disegni scannerizzati, link a clip video, ecc</a:t>
            </a:r>
            <a:r>
              <a:rPr lang="it-IT" dirty="0" smtClean="0"/>
              <a:t>.)]</a:t>
            </a: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altLang="it-IT" dirty="0"/>
              <a:t>4. La fase di Generalizzazione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it-IT" smtClean="0"/>
              <a:t>Formare per competenze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86672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722874" y="1918447"/>
            <a:ext cx="8433079" cy="15867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altLang="it-IT" dirty="0" smtClean="0"/>
              <a:t>[Inserire </a:t>
            </a:r>
            <a:r>
              <a:rPr lang="it-IT" altLang="it-IT" dirty="0"/>
              <a:t>qui la documentazione della fase di </a:t>
            </a:r>
            <a:r>
              <a:rPr lang="it-IT" altLang="it-IT" b="1" dirty="0"/>
              <a:t>Applicazione</a:t>
            </a:r>
            <a:r>
              <a:rPr lang="it-IT" altLang="it-IT" dirty="0"/>
              <a:t> (descrizione testuale di quanto hanno fatto i ragazzi, fotografie, disegni scannerizzati, link a clip video, ecc</a:t>
            </a:r>
            <a:r>
              <a:rPr lang="it-IT" altLang="it-IT" dirty="0" smtClean="0"/>
              <a:t>.)]</a:t>
            </a:r>
            <a:endParaRPr lang="it-IT" alt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altLang="it-IT" dirty="0"/>
              <a:t>5. La fase di Applicazione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it-IT" smtClean="0"/>
              <a:t>Formare per competenze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928982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722874" y="1918447"/>
            <a:ext cx="8433079" cy="15867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altLang="it-IT" dirty="0"/>
              <a:t>Inserire qui i </a:t>
            </a:r>
            <a:r>
              <a:rPr lang="it-IT" altLang="it-IT" b="1" dirty="0"/>
              <a:t>punti di forza</a:t>
            </a:r>
            <a:r>
              <a:rPr lang="it-IT" altLang="it-IT" dirty="0"/>
              <a:t> (le cose positive osservate, ciò che si rifarebbe allo stesso modo in un’attività successiva, …) dell’esperienza condotta con l’attività in CAE, argomentandoli </a:t>
            </a:r>
            <a:r>
              <a:rPr lang="it-IT" altLang="it-IT" dirty="0" smtClean="0"/>
              <a:t>opportunamente]</a:t>
            </a:r>
            <a:endParaRPr lang="it-IT" alt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altLang="it-IT" dirty="0"/>
              <a:t>Punti di forza dell’esperienza condotta </a:t>
            </a:r>
            <a:r>
              <a:rPr lang="it-IT" altLang="it-IT" dirty="0" smtClean="0"/>
              <a:t/>
            </a:r>
            <a:br>
              <a:rPr lang="it-IT" altLang="it-IT" dirty="0" smtClean="0"/>
            </a:br>
            <a:r>
              <a:rPr lang="it-IT" altLang="it-IT" dirty="0" smtClean="0"/>
              <a:t>con </a:t>
            </a:r>
            <a:r>
              <a:rPr lang="it-IT" altLang="it-IT" dirty="0"/>
              <a:t>l’attività </a:t>
            </a:r>
            <a:r>
              <a:rPr lang="it-IT" altLang="it-IT" dirty="0" smtClean="0"/>
              <a:t>in </a:t>
            </a:r>
            <a:r>
              <a:rPr lang="it-IT" altLang="it-IT" dirty="0"/>
              <a:t>CAE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it-IT" smtClean="0"/>
              <a:t>Formare per competenze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02838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722874" y="1918447"/>
            <a:ext cx="8433079" cy="15867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altLang="it-IT" dirty="0" smtClean="0"/>
              <a:t>[Inserire </a:t>
            </a:r>
            <a:r>
              <a:rPr lang="it-IT" altLang="it-IT" dirty="0"/>
              <a:t>qui i </a:t>
            </a:r>
            <a:r>
              <a:rPr lang="it-IT" altLang="it-IT" b="1" dirty="0"/>
              <a:t>punti di debolezza</a:t>
            </a:r>
            <a:r>
              <a:rPr lang="it-IT" altLang="it-IT" dirty="0"/>
              <a:t> (le cose negative osservate, ciò che si farebbe in modo diverso in un’attività successiva, …) dell’esperienza condotta con l’attività in CAE, argomentandoli </a:t>
            </a:r>
            <a:r>
              <a:rPr lang="it-IT" altLang="it-IT" dirty="0" smtClean="0"/>
              <a:t>opportunamente]  </a:t>
            </a:r>
            <a:endParaRPr lang="it-IT" alt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altLang="it-IT" dirty="0"/>
              <a:t>Punti di </a:t>
            </a:r>
            <a:r>
              <a:rPr lang="it-IT" altLang="it-IT" dirty="0" smtClean="0"/>
              <a:t>debolezza dell’esperienza </a:t>
            </a:r>
            <a:r>
              <a:rPr lang="it-IT" altLang="it-IT" dirty="0"/>
              <a:t>condotta </a:t>
            </a:r>
            <a:r>
              <a:rPr lang="it-IT" altLang="it-IT" dirty="0" smtClean="0"/>
              <a:t/>
            </a:r>
            <a:br>
              <a:rPr lang="it-IT" altLang="it-IT" dirty="0" smtClean="0"/>
            </a:br>
            <a:r>
              <a:rPr lang="it-IT" altLang="it-IT" dirty="0" smtClean="0"/>
              <a:t>con </a:t>
            </a:r>
            <a:r>
              <a:rPr lang="it-IT" altLang="it-IT" dirty="0"/>
              <a:t>l’attività </a:t>
            </a:r>
            <a:r>
              <a:rPr lang="it-IT" altLang="it-IT" dirty="0" smtClean="0"/>
              <a:t>in </a:t>
            </a:r>
            <a:r>
              <a:rPr lang="it-IT" altLang="it-IT" dirty="0"/>
              <a:t>CAE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it-IT" smtClean="0"/>
              <a:t>Formare per competenze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54826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722874" y="1918447"/>
            <a:ext cx="8433079" cy="15867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altLang="it-IT" dirty="0" smtClean="0"/>
              <a:t>[Inserire </a:t>
            </a:r>
            <a:r>
              <a:rPr lang="it-IT" altLang="it-IT" dirty="0"/>
              <a:t>qui ciò che si è </a:t>
            </a:r>
            <a:r>
              <a:rPr lang="it-IT" altLang="it-IT" b="1" dirty="0"/>
              <a:t>percepito di aver appreso</a:t>
            </a:r>
            <a:r>
              <a:rPr lang="it-IT" altLang="it-IT" dirty="0"/>
              <a:t> in questa esperienza di </a:t>
            </a:r>
            <a:r>
              <a:rPr lang="it-IT" altLang="it-IT" dirty="0" smtClean="0"/>
              <a:t>formazione]</a:t>
            </a:r>
            <a:endParaRPr lang="it-IT" alt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altLang="it-IT" dirty="0"/>
              <a:t>Cosa mi ha insegnato quest’esperienza di formazione?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it-IT" smtClean="0"/>
              <a:t>Formare per competenze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277771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722874" y="1918447"/>
            <a:ext cx="8433079" cy="15867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altLang="it-IT" dirty="0" smtClean="0"/>
              <a:t>[Inserire </a:t>
            </a:r>
            <a:r>
              <a:rPr lang="it-IT" altLang="it-IT" dirty="0"/>
              <a:t>qui le idee su come </a:t>
            </a:r>
            <a:r>
              <a:rPr lang="it-IT" altLang="it-IT" b="1" dirty="0"/>
              <a:t>progettare le prossime attività</a:t>
            </a:r>
            <a:r>
              <a:rPr lang="it-IT" altLang="it-IT" dirty="0"/>
              <a:t> da condurre in classe, scaturite dalla partecipazione al </a:t>
            </a:r>
            <a:r>
              <a:rPr lang="it-IT" altLang="it-IT" dirty="0" smtClean="0"/>
              <a:t>corso]</a:t>
            </a:r>
            <a:endParaRPr lang="it-IT" alt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altLang="it-IT" dirty="0"/>
              <a:t>Idee per le prossime Attività da condurre in classe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it-IT" smtClean="0"/>
              <a:t>Formare per competenze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93317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722874" y="1918447"/>
            <a:ext cx="8433079" cy="1586753"/>
          </a:xfrm>
        </p:spPr>
        <p:txBody>
          <a:bodyPr>
            <a:norm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it-IT" altLang="it-IT" dirty="0" smtClean="0"/>
              <a:t>[Inserire </a:t>
            </a:r>
            <a:r>
              <a:rPr lang="it-IT" altLang="it-IT" dirty="0"/>
              <a:t>qui i contatti dell’insegnante e/o della scuola per chi fosse interessato a maggiori informazioni </a:t>
            </a:r>
            <a:r>
              <a:rPr lang="it-IT" altLang="it-IT" dirty="0" smtClean="0"/>
              <a:t>sull’esperienza]</a:t>
            </a:r>
            <a:endParaRPr lang="it-IT" altLang="it-IT" dirty="0"/>
          </a:p>
        </p:txBody>
      </p:sp>
      <p:sp>
        <p:nvSpPr>
          <p:cNvPr id="3" name="Titolo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altLang="it-IT" dirty="0"/>
              <a:t>Riferimenti dello sperimentatore e della scuola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it-IT" smtClean="0"/>
              <a:t>Formare per competenze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856379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01761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[Inserire qui il titolo dell’Attività in CAE svolta in classe]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[Inserire qui i riferimenti: </a:t>
            </a:r>
          </a:p>
          <a:p>
            <a:pPr marL="285750" indent="-285750">
              <a:buFont typeface="Arial" charset="0"/>
              <a:buChar char="•"/>
            </a:pPr>
            <a:r>
              <a:rPr lang="it-IT" dirty="0"/>
              <a:t>dell’insegnante che l’ha svolta</a:t>
            </a:r>
          </a:p>
          <a:p>
            <a:pPr marL="285750" indent="-285750">
              <a:buFont typeface="Arial" charset="0"/>
              <a:buChar char="•"/>
            </a:pPr>
            <a:r>
              <a:rPr lang="it-IT" dirty="0"/>
              <a:t>della classe e della scuola in cui è stata </a:t>
            </a:r>
            <a:r>
              <a:rPr lang="it-IT" dirty="0" smtClean="0"/>
              <a:t>svolta]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957090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Ciclo di Apprendimento Esperienziale (CAE)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it-IT" dirty="0" smtClean="0"/>
              <a:t>Formare per competenze</a:t>
            </a:r>
            <a:endParaRPr lang="it-IT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6969" y="1674623"/>
            <a:ext cx="9332976" cy="468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85351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722874" y="1918447"/>
            <a:ext cx="8433079" cy="15867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[Descrivere qui la classe/le classi su cui si è lavorato (numero e tipologia di bambini, contesto socio-culturale, BES presenti, eventuali problematiche pregresse, </a:t>
            </a:r>
            <a:r>
              <a:rPr lang="it-IT" dirty="0" smtClean="0"/>
              <a:t>…)]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La classe su cui abbiamo lavorato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it-IT" smtClean="0"/>
              <a:t>Formare per competenze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717118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722874" y="1918447"/>
            <a:ext cx="8433079" cy="15867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[Specificare qui le Competenze (tratte dalle Indicazioni nazionali/Linee guida) che l’Attività descritta nel presente report si propone di </a:t>
            </a:r>
            <a:r>
              <a:rPr lang="it-IT" dirty="0" smtClean="0"/>
              <a:t>sviluppare]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Le competenze che l’Attività descritta si propone 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di </a:t>
            </a:r>
            <a:r>
              <a:rPr lang="it-IT" dirty="0"/>
              <a:t>sviluppare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it-IT" smtClean="0"/>
              <a:t>Formare per competenze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67485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722874" y="1918447"/>
            <a:ext cx="8433079" cy="15867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[Presentare qui la </a:t>
            </a:r>
            <a:r>
              <a:rPr lang="it-IT" b="1" dirty="0"/>
              <a:t>Situazione-problema</a:t>
            </a:r>
            <a:r>
              <a:rPr lang="it-IT" dirty="0"/>
              <a:t> proposta alla classe, da cui è stata fatta partire l’attività in ciclo di apprendimento esperienziale (per la documentazione di ciascuna fase è possibile utilizzare più diapositive, duplicandole e mantenendo il titolo</a:t>
            </a:r>
            <a:r>
              <a:rPr lang="it-IT" dirty="0" smtClean="0"/>
              <a:t>)]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0. Il Problema di partenza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it-IT" smtClean="0"/>
              <a:t>Formare per competenze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669385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722874" y="1918447"/>
            <a:ext cx="8433079" cy="15867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[Inserire qui la documentazione della fase di </a:t>
            </a:r>
            <a:r>
              <a:rPr lang="it-IT" b="1" dirty="0"/>
              <a:t>Esperienza</a:t>
            </a:r>
            <a:r>
              <a:rPr lang="it-IT" dirty="0"/>
              <a:t> (descrizione testuale di quanto hanno fatto i ragazzi, fotografie, disegni scannerizzati, link a clip video, ecc</a:t>
            </a:r>
            <a:r>
              <a:rPr lang="it-IT" dirty="0" smtClean="0"/>
              <a:t>.)]</a:t>
            </a: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1. La fase di Esperienza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it-IT" smtClean="0"/>
              <a:t>Formare per competenze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015701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722874" y="1918447"/>
            <a:ext cx="8433079" cy="15867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smtClean="0"/>
              <a:t>[Inserire </a:t>
            </a:r>
            <a:r>
              <a:rPr lang="it-IT" dirty="0"/>
              <a:t>qui la documentazione della fase di </a:t>
            </a:r>
            <a:r>
              <a:rPr lang="it-IT" b="1" dirty="0"/>
              <a:t>Comunicazione</a:t>
            </a:r>
            <a:r>
              <a:rPr lang="it-IT" dirty="0"/>
              <a:t> (descrizione testuale di quanto hanno fatto i ragazzi, fotografie, disegni scannerizzati, link a clip video, ecc</a:t>
            </a:r>
            <a:r>
              <a:rPr lang="it-IT" dirty="0" smtClean="0"/>
              <a:t>.)]</a:t>
            </a: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2. La fase di Comunicazione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it-IT" smtClean="0"/>
              <a:t>Formare per competenze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16458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722874" y="1918447"/>
            <a:ext cx="8433079" cy="15867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smtClean="0"/>
              <a:t>[Inserire </a:t>
            </a:r>
            <a:r>
              <a:rPr lang="it-IT" dirty="0"/>
              <a:t>qui la documentazione della fase di </a:t>
            </a:r>
            <a:r>
              <a:rPr lang="it-IT" b="1" dirty="0"/>
              <a:t>Analisi</a:t>
            </a:r>
            <a:r>
              <a:rPr lang="it-IT" dirty="0"/>
              <a:t> (descrizione testuale di quanto hanno fatto i ragazzi, fotografie, disegni scannerizzati, link a clip video, ecc</a:t>
            </a:r>
            <a:r>
              <a:rPr lang="it-IT" dirty="0" smtClean="0"/>
              <a:t>.)]</a:t>
            </a: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altLang="it-IT" dirty="0"/>
              <a:t>3. La fase di Analisi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it-IT" smtClean="0"/>
              <a:t>Formare per competenze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426429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izzoli_copertina" id="{1E399B4A-DA5A-894C-83BE-151642861C91}" vid="{28E9483E-DC46-4A47-94DD-E31E3C9845CF}"/>
    </a:ext>
  </a:extLst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2493</TotalTime>
  <Words>537</Words>
  <Application>Microsoft Office PowerPoint</Application>
  <PresentationFormat>A4 (21x29,7 cm)</PresentationFormat>
  <Paragraphs>45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Titoli diapositive</vt:lpstr>
      </vt:variant>
      <vt:variant>
        <vt:i4>17</vt:i4>
      </vt:variant>
    </vt:vector>
  </HeadingPairs>
  <TitlesOfParts>
    <vt:vector size="20" baseType="lpstr">
      <vt:lpstr>Tema di Office</vt:lpstr>
      <vt:lpstr>Personalizza struttura</vt:lpstr>
      <vt:lpstr>1_Personalizza struttura</vt:lpstr>
      <vt:lpstr>Diapositiva 1</vt:lpstr>
      <vt:lpstr>[Inserire qui il titolo dell’Attività in CAE svolta in classe]</vt:lpstr>
      <vt:lpstr>Ciclo di Apprendimento Esperienziale (CAE)</vt:lpstr>
      <vt:lpstr>La classe su cui abbiamo lavorato</vt:lpstr>
      <vt:lpstr>Le competenze che l’Attività descritta si propone  di sviluppare</vt:lpstr>
      <vt:lpstr>0. Il Problema di partenza</vt:lpstr>
      <vt:lpstr>1. La fase di Esperienza</vt:lpstr>
      <vt:lpstr>2. La fase di Comunicazione</vt:lpstr>
      <vt:lpstr>3. La fase di Analisi</vt:lpstr>
      <vt:lpstr>4. La fase di Generalizzazione</vt:lpstr>
      <vt:lpstr>5. La fase di Applicazione</vt:lpstr>
      <vt:lpstr>Punti di forza dell’esperienza condotta  con l’attività in CAE</vt:lpstr>
      <vt:lpstr>Punti di debolezza dell’esperienza condotta  con l’attività in CAE</vt:lpstr>
      <vt:lpstr>Cosa mi ha insegnato quest’esperienza di formazione?</vt:lpstr>
      <vt:lpstr>Idee per le prossime Attività da condurre in classe</vt:lpstr>
      <vt:lpstr>Riferimenti dello sperimentatore e della scuola</vt:lpstr>
      <vt:lpstr>Diapositiva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Quale reazione sussiste tra conoscenza e competenza?</dc:title>
  <dc:creator>Utente di Microsoft Office</dc:creator>
  <cp:lastModifiedBy>Hewlett-Packard Company</cp:lastModifiedBy>
  <cp:revision>144</cp:revision>
  <cp:lastPrinted>2017-04-20T07:42:25Z</cp:lastPrinted>
  <dcterms:created xsi:type="dcterms:W3CDTF">2017-04-14T15:00:49Z</dcterms:created>
  <dcterms:modified xsi:type="dcterms:W3CDTF">2018-10-20T19:33:22Z</dcterms:modified>
</cp:coreProperties>
</file>