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23"/>
  </p:notesMasterIdLst>
  <p:sldIdLst>
    <p:sldId id="256" r:id="rId5"/>
    <p:sldId id="257" r:id="rId6"/>
    <p:sldId id="315" r:id="rId7"/>
    <p:sldId id="261" r:id="rId8"/>
    <p:sldId id="314" r:id="rId9"/>
    <p:sldId id="320" r:id="rId10"/>
    <p:sldId id="321" r:id="rId11"/>
    <p:sldId id="322" r:id="rId12"/>
    <p:sldId id="318" r:id="rId13"/>
    <p:sldId id="319" r:id="rId14"/>
    <p:sldId id="317" r:id="rId15"/>
    <p:sldId id="323" r:id="rId16"/>
    <p:sldId id="313" r:id="rId17"/>
    <p:sldId id="262" r:id="rId18"/>
    <p:sldId id="310" r:id="rId19"/>
    <p:sldId id="311" r:id="rId20"/>
    <p:sldId id="279" r:id="rId21"/>
    <p:sldId id="312" r:id="rId22"/>
  </p:sldIdLst>
  <p:sldSz cx="9144000" cy="5143500" type="screen16x9"/>
  <p:notesSz cx="6858000" cy="9144000"/>
  <p:embeddedFontLst>
    <p:embeddedFont>
      <p:font typeface="Candara" panose="020E0502030303020204" pitchFamily="34" charset="0"/>
      <p:regular r:id="rId24"/>
      <p:bold r:id="rId25"/>
      <p:italic r:id="rId26"/>
      <p:boldItalic r:id="rId27"/>
    </p:embeddedFont>
    <p:embeddedFont>
      <p:font typeface="Comic Sans MS" panose="030F0702030302020204" pitchFamily="66" charset="0"/>
      <p:regular r:id="rId28"/>
      <p:bold r:id="rId29"/>
      <p:italic r:id="rId30"/>
      <p:boldItalic r:id="rId31"/>
    </p:embeddedFont>
    <p:embeddedFont>
      <p:font typeface="Livvic" pitchFamily="2" charset="0"/>
      <p:regular r:id="rId32"/>
      <p:bold r:id="rId33"/>
      <p:italic r:id="rId34"/>
      <p:boldItalic r:id="rId35"/>
    </p:embeddedFont>
    <p:embeddedFont>
      <p:font typeface="Montserrat" panose="00000500000000000000" pitchFamily="2" charset="0"/>
      <p:regular r:id="rId36"/>
      <p:bold r:id="rId37"/>
      <p:italic r:id="rId38"/>
      <p:boldItalic r:id="rId39"/>
    </p:embeddedFont>
    <p:embeddedFont>
      <p:font typeface="Playfair Display" panose="00000500000000000000" pitchFamily="2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521415D9-36F7-43E2-AB2F-B90AF26B5E84}">
      <p14:sectionLst xmlns:p14="http://schemas.microsoft.com/office/powerpoint/2010/main">
        <p14:section name="Sezione predefinita" id="{AE0DEFE0-2B43-4B31-8B84-3CE291D2A6DA}">
          <p14:sldIdLst>
            <p14:sldId id="256"/>
          </p14:sldIdLst>
        </p14:section>
        <p14:section name="Sezione senza titolo" id="{F1C2E79D-73F6-4D46-A887-AE52AEF44238}">
          <p14:sldIdLst>
            <p14:sldId id="257"/>
            <p14:sldId id="315"/>
            <p14:sldId id="261"/>
            <p14:sldId id="314"/>
            <p14:sldId id="320"/>
            <p14:sldId id="321"/>
            <p14:sldId id="322"/>
            <p14:sldId id="318"/>
            <p14:sldId id="319"/>
            <p14:sldId id="317"/>
            <p14:sldId id="323"/>
            <p14:sldId id="313"/>
            <p14:sldId id="262"/>
            <p14:sldId id="310"/>
            <p14:sldId id="311"/>
            <p14:sldId id="279"/>
            <p14:sldId id="31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17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8.fntdata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8ec4fb4f7e_1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8ec4fb4f7e_1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8ca398f4d5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8ca398f4d5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8ec4fb4f7e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8ec4fb4f7e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8ec4fb4f7e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8ec4fb4f7e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8ca398f4d5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8ca398f4d5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8ec4fb4f7e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8ec4fb4f7e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53135bc82e_0_4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0" name="Google Shape;680;g53135bc82e_0_4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8ec4fb4f7e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8ec4fb4f7e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285475" y="1500525"/>
            <a:ext cx="3740400" cy="68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72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285475" y="2757075"/>
            <a:ext cx="2904900" cy="8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2"/>
          </p:nvPr>
        </p:nvSpPr>
        <p:spPr>
          <a:xfrm>
            <a:off x="4285475" y="1947025"/>
            <a:ext cx="3852000" cy="6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36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720000" y="2046675"/>
            <a:ext cx="38520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720000" y="2571700"/>
            <a:ext cx="3468000" cy="8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945525"/>
            <a:ext cx="11337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6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720000" y="1275100"/>
            <a:ext cx="7704000" cy="3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Char char="●"/>
              <a:defRPr sz="16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CUSTOM_4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3852000" cy="120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subTitle" idx="1"/>
          </p:nvPr>
        </p:nvSpPr>
        <p:spPr>
          <a:xfrm>
            <a:off x="720000" y="1896675"/>
            <a:ext cx="3852000" cy="27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2">
  <p:cSld name="CUSTOM_12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6"/>
          <p:cNvSpPr txBox="1">
            <a:spLocks noGrp="1"/>
          </p:cNvSpPr>
          <p:nvPr>
            <p:ph type="title"/>
          </p:nvPr>
        </p:nvSpPr>
        <p:spPr>
          <a:xfrm>
            <a:off x="4572000" y="2046675"/>
            <a:ext cx="38520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0" name="Google Shape;120;p26"/>
          <p:cNvSpPr txBox="1">
            <a:spLocks noGrp="1"/>
          </p:cNvSpPr>
          <p:nvPr>
            <p:ph type="subTitle" idx="1"/>
          </p:nvPr>
        </p:nvSpPr>
        <p:spPr>
          <a:xfrm>
            <a:off x="4956075" y="2571700"/>
            <a:ext cx="3468000" cy="8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6"/>
          <p:cNvSpPr txBox="1">
            <a:spLocks noGrp="1"/>
          </p:cNvSpPr>
          <p:nvPr>
            <p:ph type="title" idx="2" hasCustomPrompt="1"/>
          </p:nvPr>
        </p:nvSpPr>
        <p:spPr>
          <a:xfrm>
            <a:off x="7290300" y="902650"/>
            <a:ext cx="11337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60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47450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 panose="00000500000000000000"/>
              <a:buChar char="●"/>
              <a:defRPr sz="1800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 panose="00000500000000000000"/>
              <a:buChar char="○"/>
              <a:defRPr sz="1600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 panose="00000500000000000000"/>
              <a:buChar char="■"/>
              <a:defRPr sz="1600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●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●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1"/>
          <p:cNvSpPr/>
          <p:nvPr/>
        </p:nvSpPr>
        <p:spPr>
          <a:xfrm>
            <a:off x="741713" y="107325"/>
            <a:ext cx="3188400" cy="46239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31"/>
          <p:cNvSpPr/>
          <p:nvPr/>
        </p:nvSpPr>
        <p:spPr>
          <a:xfrm>
            <a:off x="589350" y="259800"/>
            <a:ext cx="3188400" cy="4623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750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2" name="Google Shape;142;p31"/>
          <p:cNvPicPr preferRelativeResize="0"/>
          <p:nvPr/>
        </p:nvPicPr>
        <p:blipFill>
          <a:blip r:embed="rId3"/>
          <a:srcRect/>
          <a:stretch>
            <a:fillRect/>
          </a:stretch>
        </p:blipFill>
        <p:spPr>
          <a:xfrm>
            <a:off x="791662" y="813075"/>
            <a:ext cx="2683975" cy="35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1"/>
          <p:cNvSpPr/>
          <p:nvPr/>
        </p:nvSpPr>
        <p:spPr>
          <a:xfrm>
            <a:off x="4352925" y="1557350"/>
            <a:ext cx="3852000" cy="390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31"/>
          <p:cNvSpPr txBox="1">
            <a:spLocks noGrp="1"/>
          </p:cNvSpPr>
          <p:nvPr>
            <p:ph type="ctrTitle"/>
          </p:nvPr>
        </p:nvSpPr>
        <p:spPr>
          <a:xfrm>
            <a:off x="4285474" y="1452545"/>
            <a:ext cx="3740400" cy="68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000" dirty="0">
                <a:solidFill>
                  <a:schemeClr val="accent2"/>
                </a:solidFill>
                <a:latin typeface="Comic Sans MS" panose="030F0702030302020204" pitchFamily="66" charset="0"/>
              </a:rPr>
              <a:t>La parola</a:t>
            </a:r>
            <a:endParaRPr sz="4000" dirty="0">
              <a:solidFill>
                <a:schemeClr val="accent2"/>
              </a:solidFill>
              <a:latin typeface="Comic Sans MS" panose="030F0702030302020204" pitchFamily="66" charset="0"/>
            </a:endParaRPr>
          </a:p>
        </p:txBody>
      </p:sp>
      <p:sp>
        <p:nvSpPr>
          <p:cNvPr id="145" name="Google Shape;145;p31"/>
          <p:cNvSpPr txBox="1">
            <a:spLocks noGrp="1"/>
          </p:cNvSpPr>
          <p:nvPr>
            <p:ph type="subTitle" idx="1"/>
          </p:nvPr>
        </p:nvSpPr>
        <p:spPr>
          <a:xfrm rot="10800000" flipV="1">
            <a:off x="4285475" y="3642975"/>
            <a:ext cx="2904900" cy="10882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Comic Sans MS" panose="030F0702030302020204" pitchFamily="66" charset="0"/>
              </a:rPr>
              <a:t>Docenti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>
                <a:latin typeface="Comic Sans MS" panose="030F0702030302020204" pitchFamily="66" charset="0"/>
              </a:rPr>
              <a:t>SARA DI CASTELNUOVO </a:t>
            </a:r>
            <a:endParaRPr sz="1400" dirty="0">
              <a:latin typeface="Comic Sans MS" panose="030F0702030302020204" pitchFamily="66" charset="0"/>
            </a:endParaRPr>
          </a:p>
        </p:txBody>
      </p:sp>
      <p:sp>
        <p:nvSpPr>
          <p:cNvPr id="146" name="Google Shape;146;p31"/>
          <p:cNvSpPr txBox="1">
            <a:spLocks noGrp="1"/>
          </p:cNvSpPr>
          <p:nvPr>
            <p:ph type="subTitle" idx="2"/>
          </p:nvPr>
        </p:nvSpPr>
        <p:spPr>
          <a:xfrm>
            <a:off x="4285474" y="2148662"/>
            <a:ext cx="4577171" cy="6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lt2"/>
                </a:solidFill>
                <a:latin typeface="Comic Sans MS" panose="030F0702030302020204" pitchFamily="66" charset="0"/>
              </a:rPr>
              <a:t>La famosa chiave per tutti gli usci</a:t>
            </a:r>
            <a:endParaRPr sz="2000" dirty="0">
              <a:solidFill>
                <a:schemeClr val="lt2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47" name="Google Shape;147;p31"/>
          <p:cNvCxnSpPr/>
          <p:nvPr/>
        </p:nvCxnSpPr>
        <p:spPr>
          <a:xfrm flipH="1" flipV="1">
            <a:off x="4352925" y="2038343"/>
            <a:ext cx="2123150" cy="4804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1644" y="400692"/>
            <a:ext cx="4930787" cy="345211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it-IT" sz="1600" dirty="0">
                <a:latin typeface="Comic Sans MS" panose="030F0702030302020204" pitchFamily="66" charset="0"/>
              </a:rPr>
              <a:t>Ciascuno di loro si è esercitato nella lettura affinché la performance fosse corretta,</a:t>
            </a:r>
            <a:br>
              <a:rPr lang="it-IT" sz="1600" dirty="0">
                <a:latin typeface="Comic Sans MS" panose="030F0702030302020204" pitchFamily="66" charset="0"/>
              </a:rPr>
            </a:br>
            <a:r>
              <a:rPr lang="it-IT" sz="1600" dirty="0">
                <a:latin typeface="Comic Sans MS" panose="030F0702030302020204" pitchFamily="66" charset="0"/>
              </a:rPr>
              <a:t>adeguata ai tempi di registrazione,</a:t>
            </a:r>
            <a:br>
              <a:rPr lang="it-IT" sz="1600" dirty="0">
                <a:latin typeface="Comic Sans MS" panose="030F0702030302020204" pitchFamily="66" charset="0"/>
              </a:rPr>
            </a:br>
            <a:r>
              <a:rPr lang="it-IT" sz="1600" dirty="0">
                <a:latin typeface="Comic Sans MS" panose="030F0702030302020204" pitchFamily="66" charset="0"/>
              </a:rPr>
              <a:t>coinvolgente ed espressiva.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76050" y="1552003"/>
            <a:ext cx="4191859" cy="188923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 idx="2"/>
          </p:nvPr>
        </p:nvSpPr>
        <p:spPr>
          <a:xfrm>
            <a:off x="925483" y="452366"/>
            <a:ext cx="5290382" cy="900900"/>
          </a:xfrm>
        </p:spPr>
        <p:txBody>
          <a:bodyPr/>
          <a:lstStyle/>
          <a:p>
            <a:r>
              <a:rPr lang="it-IT" sz="4000" dirty="0"/>
              <a:t>La registrazione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123" y="1562154"/>
            <a:ext cx="6287784" cy="283385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48772" y="934948"/>
            <a:ext cx="6903425" cy="2877517"/>
          </a:xfrm>
        </p:spPr>
        <p:txBody>
          <a:bodyPr/>
          <a:lstStyle/>
          <a:p>
            <a:pPr marL="114300" indent="0" algn="just">
              <a:buNone/>
            </a:pPr>
            <a:r>
              <a:rPr lang="it-IT" sz="1800" dirty="0">
                <a:latin typeface="Comic Sans MS" panose="030F0702030302020204" pitchFamily="66" charset="0"/>
              </a:rPr>
              <a:t>Il momento più intenso del progetto è quello in cui i bambini leggono per gli altri:</a:t>
            </a:r>
          </a:p>
          <a:p>
            <a:pPr marL="114300" indent="0" algn="just">
              <a:buNone/>
            </a:pPr>
            <a:endParaRPr lang="it-IT" sz="1800" dirty="0">
              <a:latin typeface="Comic Sans MS" panose="030F0702030302020204" pitchFamily="66" charset="0"/>
            </a:endParaRPr>
          </a:p>
          <a:p>
            <a:pPr marL="114300" indent="0" algn="just">
              <a:buNone/>
            </a:pPr>
            <a:r>
              <a:rPr lang="it-IT" sz="1800" dirty="0">
                <a:latin typeface="Comic Sans MS" panose="030F0702030302020204" pitchFamily="66" charset="0"/>
              </a:rPr>
              <a:t>Nell’aula si crea il silenzio.</a:t>
            </a:r>
          </a:p>
          <a:p>
            <a:pPr marL="114300" indent="0" algn="just">
              <a:buNone/>
            </a:pPr>
            <a:endParaRPr lang="it-IT" sz="1800" dirty="0">
              <a:latin typeface="Comic Sans MS" panose="030F0702030302020204" pitchFamily="66" charset="0"/>
            </a:endParaRPr>
          </a:p>
          <a:p>
            <a:pPr marL="114300" indent="0" algn="just">
              <a:buNone/>
            </a:pPr>
            <a:r>
              <a:rPr lang="it-IT" sz="1800" dirty="0">
                <a:latin typeface="Comic Sans MS" panose="030F0702030302020204" pitchFamily="66" charset="0"/>
              </a:rPr>
              <a:t>Il lettore scandisce il suo racconto. È concentrato, si estranea dal contesto. Gli altri collaborano mantenendo la posizione e omettendo di parlare.</a:t>
            </a:r>
          </a:p>
          <a:p>
            <a:pPr marL="114300" indent="0" algn="just">
              <a:buNone/>
            </a:pPr>
            <a:endParaRPr lang="it-IT" sz="1800" dirty="0">
              <a:latin typeface="Comic Sans MS" panose="030F0702030302020204" pitchFamily="66" charset="0"/>
            </a:endParaRPr>
          </a:p>
          <a:p>
            <a:pPr marL="114300" indent="0" algn="just">
              <a:buNone/>
            </a:pPr>
            <a:r>
              <a:rPr lang="it-IT" sz="1800" dirty="0">
                <a:latin typeface="Comic Sans MS" panose="030F0702030302020204" pitchFamily="66" charset="0"/>
              </a:rPr>
              <a:t>C’è cooperazione e ascolto attivo.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7"/>
          <p:cNvSpPr/>
          <p:nvPr/>
        </p:nvSpPr>
        <p:spPr>
          <a:xfrm>
            <a:off x="567599" y="387301"/>
            <a:ext cx="4520215" cy="91751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4702700" cy="8367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sz="1600" b="0" i="0" u="none" strike="noStrike" baseline="0" dirty="0">
                <a:latin typeface="Comic Sans MS" panose="030F0702030302020204" pitchFamily="66" charset="0"/>
              </a:rPr>
              <a:t>COME È NATA L’IDEA</a:t>
            </a:r>
            <a:br>
              <a:rPr lang="it-IT" sz="1600" b="0" i="0" u="none" strike="noStrike" baseline="0" dirty="0">
                <a:latin typeface="Comic Sans MS" panose="030F0702030302020204" pitchFamily="66" charset="0"/>
              </a:rPr>
            </a:br>
            <a:r>
              <a:rPr lang="it-IT" sz="1600" b="0" i="0" u="none" strike="noStrike" baseline="0" dirty="0">
                <a:latin typeface="Comic Sans MS" panose="030F0702030302020204" pitchFamily="66" charset="0"/>
              </a:rPr>
              <a:t>DELL’ATTIVITÀ?</a:t>
            </a:r>
            <a:endParaRPr sz="1600" dirty="0">
              <a:latin typeface="Comic Sans MS" panose="030F0702030302020204" pitchFamily="66" charset="0"/>
            </a:endParaRPr>
          </a:p>
        </p:txBody>
      </p:sp>
      <p:sp>
        <p:nvSpPr>
          <p:cNvPr id="215" name="Google Shape;215;p37"/>
          <p:cNvSpPr txBox="1">
            <a:spLocks noGrp="1"/>
          </p:cNvSpPr>
          <p:nvPr>
            <p:ph type="subTitle" idx="1"/>
          </p:nvPr>
        </p:nvSpPr>
        <p:spPr>
          <a:xfrm>
            <a:off x="567599" y="1650684"/>
            <a:ext cx="7610630" cy="25617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sz="1800" dirty="0">
                <a:latin typeface="Comic Sans MS" panose="030F0702030302020204" pitchFamily="66" charset="0"/>
              </a:rPr>
              <a:t>Ho riscontrato nelle due classi la necessità di</a:t>
            </a:r>
          </a:p>
          <a:p>
            <a:pPr marL="285750" indent="-285750" algn="just">
              <a:lnSpc>
                <a:spcPct val="150000"/>
              </a:lnSpc>
            </a:pPr>
            <a:r>
              <a:rPr lang="it-IT" sz="1800" dirty="0">
                <a:latin typeface="Comic Sans MS" panose="030F0702030302020204" pitchFamily="66" charset="0"/>
              </a:rPr>
              <a:t>migliorare i comportamenti e gli atteggiamenti reciproci;</a:t>
            </a:r>
          </a:p>
          <a:p>
            <a:pPr marL="285750" indent="-285750" algn="just">
              <a:lnSpc>
                <a:spcPct val="150000"/>
              </a:lnSpc>
            </a:pPr>
            <a:r>
              <a:rPr lang="it-IT" sz="1800" dirty="0">
                <a:latin typeface="Comic Sans MS" panose="030F0702030302020204" pitchFamily="66" charset="0"/>
              </a:rPr>
              <a:t>creare un linguaggio condiviso, che ci permettesse di essere una piccola comunità in evoluzione;</a:t>
            </a:r>
          </a:p>
          <a:p>
            <a:pPr marL="285750" indent="-285750" algn="just">
              <a:lnSpc>
                <a:spcPct val="150000"/>
              </a:lnSpc>
            </a:pPr>
            <a:r>
              <a:rPr lang="it-IT" sz="1800" dirty="0">
                <a:latin typeface="Comic Sans MS" panose="030F0702030302020204" pitchFamily="66" charset="0"/>
              </a:rPr>
              <a:t>contrastare i venefici effetti delle disuguaglianze sociali e culturali.</a:t>
            </a:r>
          </a:p>
        </p:txBody>
      </p:sp>
      <p:cxnSp>
        <p:nvCxnSpPr>
          <p:cNvPr id="216" name="Google Shape;216;p37"/>
          <p:cNvCxnSpPr/>
          <p:nvPr/>
        </p:nvCxnSpPr>
        <p:spPr>
          <a:xfrm>
            <a:off x="567599" y="1489746"/>
            <a:ext cx="1264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CasellaDiTesto 7"/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7"/>
          <p:cNvSpPr/>
          <p:nvPr/>
        </p:nvSpPr>
        <p:spPr>
          <a:xfrm>
            <a:off x="5727500" y="234900"/>
            <a:ext cx="3112200" cy="45213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37"/>
          <p:cNvSpPr/>
          <p:nvPr/>
        </p:nvSpPr>
        <p:spPr>
          <a:xfrm>
            <a:off x="5575100" y="387300"/>
            <a:ext cx="3112200" cy="4521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750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3" name="Google Shape;213;p37"/>
          <p:cNvSpPr/>
          <p:nvPr/>
        </p:nvSpPr>
        <p:spPr>
          <a:xfrm>
            <a:off x="567599" y="387300"/>
            <a:ext cx="4520215" cy="120922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7"/>
          <p:cNvSpPr txBox="1">
            <a:spLocks noGrp="1"/>
          </p:cNvSpPr>
          <p:nvPr>
            <p:ph type="title"/>
          </p:nvPr>
        </p:nvSpPr>
        <p:spPr>
          <a:xfrm>
            <a:off x="538293" y="387299"/>
            <a:ext cx="4535257" cy="11693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sz="1800" dirty="0">
                <a:latin typeface="Comic Sans MS" panose="030F0702030302020204" pitchFamily="66" charset="0"/>
              </a:rPr>
              <a:t>DESCRIZIONE DELLE AZIONI INTRAPRESE E</a:t>
            </a:r>
            <a:br>
              <a:rPr lang="it-IT" sz="1800" dirty="0">
                <a:latin typeface="Comic Sans MS" panose="030F0702030302020204" pitchFamily="66" charset="0"/>
              </a:rPr>
            </a:br>
            <a:r>
              <a:rPr lang="it-IT" sz="1800" dirty="0">
                <a:latin typeface="Comic Sans MS" panose="030F0702030302020204" pitchFamily="66" charset="0"/>
              </a:rPr>
              <a:t>ATTUATE PER LA REALIZZAZIONE</a:t>
            </a:r>
            <a:br>
              <a:rPr lang="it-IT" sz="1800" dirty="0">
                <a:latin typeface="Comic Sans MS" panose="030F0702030302020204" pitchFamily="66" charset="0"/>
              </a:rPr>
            </a:br>
            <a:r>
              <a:rPr lang="it-IT" sz="1800" dirty="0">
                <a:latin typeface="Comic Sans MS" panose="030F0702030302020204" pitchFamily="66" charset="0"/>
              </a:rPr>
              <a:t>DELL’ATTIVITÀ</a:t>
            </a:r>
            <a:endParaRPr sz="1800" dirty="0">
              <a:latin typeface="Comic Sans MS" panose="030F0702030302020204" pitchFamily="66" charset="0"/>
            </a:endParaRPr>
          </a:p>
        </p:txBody>
      </p:sp>
      <p:sp>
        <p:nvSpPr>
          <p:cNvPr id="215" name="Google Shape;215;p37"/>
          <p:cNvSpPr txBox="1">
            <a:spLocks noGrp="1"/>
          </p:cNvSpPr>
          <p:nvPr>
            <p:ph type="subTitle" idx="1"/>
          </p:nvPr>
        </p:nvSpPr>
        <p:spPr>
          <a:xfrm>
            <a:off x="720000" y="1896675"/>
            <a:ext cx="3852000" cy="27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216" name="Google Shape;216;p37"/>
          <p:cNvCxnSpPr/>
          <p:nvPr/>
        </p:nvCxnSpPr>
        <p:spPr>
          <a:xfrm>
            <a:off x="750100" y="1746600"/>
            <a:ext cx="1264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CasellaDiTesto 8"/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72" y="1896674"/>
            <a:ext cx="4433842" cy="2706901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00" y="387300"/>
            <a:ext cx="3112199" cy="452129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6"/>
          <p:cNvSpPr/>
          <p:nvPr/>
        </p:nvSpPr>
        <p:spPr>
          <a:xfrm>
            <a:off x="157274" y="755175"/>
            <a:ext cx="6340800" cy="3456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342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36"/>
          <p:cNvSpPr/>
          <p:nvPr/>
        </p:nvSpPr>
        <p:spPr>
          <a:xfrm>
            <a:off x="380315" y="966508"/>
            <a:ext cx="5925600" cy="3075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6"/>
          <p:cNvSpPr txBox="1">
            <a:spLocks noGrp="1"/>
          </p:cNvSpPr>
          <p:nvPr>
            <p:ph type="title" idx="2"/>
          </p:nvPr>
        </p:nvSpPr>
        <p:spPr>
          <a:xfrm>
            <a:off x="720000" y="945525"/>
            <a:ext cx="11337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02</a:t>
            </a:r>
            <a:endParaRPr dirty="0"/>
          </a:p>
        </p:txBody>
      </p:sp>
      <p:sp>
        <p:nvSpPr>
          <p:cNvPr id="204" name="Google Shape;204;p36"/>
          <p:cNvSpPr txBox="1">
            <a:spLocks noGrp="1"/>
          </p:cNvSpPr>
          <p:nvPr>
            <p:ph type="title"/>
          </p:nvPr>
        </p:nvSpPr>
        <p:spPr>
          <a:xfrm>
            <a:off x="825100" y="2478463"/>
            <a:ext cx="5036031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-IT"/>
              <a:t>METODOLOGIE E STRUMENTI</a:t>
            </a:r>
            <a:br>
              <a:rPr lang="it-IT" dirty="0"/>
            </a:br>
            <a:r>
              <a:rPr lang="it-IT" dirty="0"/>
              <a:t>UTILIZZATI</a:t>
            </a:r>
            <a:endParaRPr lang="en-GB" dirty="0"/>
          </a:p>
        </p:txBody>
      </p:sp>
      <p:cxnSp>
        <p:nvCxnSpPr>
          <p:cNvPr id="206" name="Google Shape;206;p36"/>
          <p:cNvCxnSpPr/>
          <p:nvPr/>
        </p:nvCxnSpPr>
        <p:spPr>
          <a:xfrm>
            <a:off x="825100" y="1896675"/>
            <a:ext cx="739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CasellaDiTesto 6"/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7"/>
          <p:cNvSpPr/>
          <p:nvPr/>
        </p:nvSpPr>
        <p:spPr>
          <a:xfrm>
            <a:off x="5727500" y="234900"/>
            <a:ext cx="3112200" cy="45213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37"/>
          <p:cNvSpPr/>
          <p:nvPr/>
        </p:nvSpPr>
        <p:spPr>
          <a:xfrm>
            <a:off x="5575100" y="387300"/>
            <a:ext cx="3112200" cy="4521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750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3" name="Google Shape;213;p37"/>
          <p:cNvSpPr/>
          <p:nvPr/>
        </p:nvSpPr>
        <p:spPr>
          <a:xfrm>
            <a:off x="750100" y="434450"/>
            <a:ext cx="3518100" cy="75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7"/>
          <p:cNvSpPr txBox="1">
            <a:spLocks noGrp="1"/>
          </p:cNvSpPr>
          <p:nvPr>
            <p:ph type="title"/>
          </p:nvPr>
        </p:nvSpPr>
        <p:spPr>
          <a:xfrm>
            <a:off x="720000" y="449956"/>
            <a:ext cx="3852000" cy="5302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La lettura condivisa</a:t>
            </a:r>
            <a:endParaRPr dirty="0"/>
          </a:p>
        </p:txBody>
      </p:sp>
      <p:sp>
        <p:nvSpPr>
          <p:cNvPr id="215" name="Google Shape;215;p37"/>
          <p:cNvSpPr txBox="1">
            <a:spLocks noGrp="1"/>
          </p:cNvSpPr>
          <p:nvPr>
            <p:ph type="subTitle" idx="1"/>
          </p:nvPr>
        </p:nvSpPr>
        <p:spPr>
          <a:xfrm>
            <a:off x="750099" y="1456823"/>
            <a:ext cx="4571913" cy="31373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latin typeface="Comic Sans MS" panose="030F0702030302020204" pitchFamily="66" charset="0"/>
              </a:rPr>
              <a:t>I bambini, pur avendo acquisito i rudimenti della lettura sono stati esposti all’abitudine di ascoltare la lettura da parte dell’insegnante.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latin typeface="Comic Sans MS" panose="030F0702030302020204" pitchFamily="66" charset="0"/>
              </a:rPr>
              <a:t>L’intonazione, le giuste pause, il rispetto dei segni di interpunzione, favoriscono e facilitano la comprensione. In questo modo i più piccoli riescono ad affrontare testi più complessi e trame più articolate.</a:t>
            </a:r>
            <a:endParaRPr dirty="0">
              <a:latin typeface="Comic Sans MS" panose="030F0702030302020204" pitchFamily="66" charset="0"/>
            </a:endParaRPr>
          </a:p>
        </p:txBody>
      </p:sp>
      <p:cxnSp>
        <p:nvCxnSpPr>
          <p:cNvPr id="216" name="Google Shape;216;p37"/>
          <p:cNvCxnSpPr/>
          <p:nvPr/>
        </p:nvCxnSpPr>
        <p:spPr>
          <a:xfrm>
            <a:off x="720000" y="1325360"/>
            <a:ext cx="1264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CasellaDiTesto 7"/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70550" y="1091850"/>
            <a:ext cx="4521300" cy="3112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54"/>
          <p:cNvSpPr/>
          <p:nvPr/>
        </p:nvSpPr>
        <p:spPr>
          <a:xfrm>
            <a:off x="2645999" y="755175"/>
            <a:ext cx="6340800" cy="3456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750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54"/>
          <p:cNvSpPr/>
          <p:nvPr/>
        </p:nvSpPr>
        <p:spPr>
          <a:xfrm>
            <a:off x="2853600" y="945525"/>
            <a:ext cx="5925600" cy="3075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54"/>
          <p:cNvSpPr txBox="1">
            <a:spLocks noGrp="1"/>
          </p:cNvSpPr>
          <p:nvPr>
            <p:ph type="title"/>
          </p:nvPr>
        </p:nvSpPr>
        <p:spPr>
          <a:xfrm>
            <a:off x="4572000" y="2483325"/>
            <a:ext cx="38520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VALUTAZIONE FINALE</a:t>
            </a:r>
            <a:endParaRPr dirty="0"/>
          </a:p>
        </p:txBody>
      </p:sp>
      <p:sp>
        <p:nvSpPr>
          <p:cNvPr id="686" name="Google Shape;686;p54"/>
          <p:cNvSpPr txBox="1">
            <a:spLocks noGrp="1"/>
          </p:cNvSpPr>
          <p:nvPr>
            <p:ph type="title" idx="2"/>
          </p:nvPr>
        </p:nvSpPr>
        <p:spPr>
          <a:xfrm>
            <a:off x="7290300" y="902650"/>
            <a:ext cx="11337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03</a:t>
            </a:r>
          </a:p>
        </p:txBody>
      </p:sp>
      <p:cxnSp>
        <p:nvCxnSpPr>
          <p:cNvPr id="687" name="Google Shape;687;p54"/>
          <p:cNvCxnSpPr/>
          <p:nvPr/>
        </p:nvCxnSpPr>
        <p:spPr>
          <a:xfrm>
            <a:off x="7580250" y="1896675"/>
            <a:ext cx="739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CasellaDiTesto 9"/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7"/>
          <p:cNvSpPr/>
          <p:nvPr/>
        </p:nvSpPr>
        <p:spPr>
          <a:xfrm>
            <a:off x="5727500" y="234900"/>
            <a:ext cx="3112200" cy="45213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37"/>
          <p:cNvSpPr/>
          <p:nvPr/>
        </p:nvSpPr>
        <p:spPr>
          <a:xfrm>
            <a:off x="5575100" y="387300"/>
            <a:ext cx="3112200" cy="4521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750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3" name="Google Shape;213;p37"/>
          <p:cNvSpPr/>
          <p:nvPr/>
        </p:nvSpPr>
        <p:spPr>
          <a:xfrm>
            <a:off x="618244" y="387300"/>
            <a:ext cx="4804456" cy="75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37"/>
          <p:cNvSpPr txBox="1">
            <a:spLocks noGrp="1"/>
          </p:cNvSpPr>
          <p:nvPr>
            <p:ph type="subTitle" idx="1"/>
          </p:nvPr>
        </p:nvSpPr>
        <p:spPr>
          <a:xfrm>
            <a:off x="618243" y="1299104"/>
            <a:ext cx="4804455" cy="34848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dirty="0">
                <a:latin typeface="Comic Sans MS" panose="030F0702030302020204" pitchFamily="66" charset="0"/>
              </a:rPr>
              <a:t>I ragazzi si appassionano alle storie, ai personaggi, si abituano a riconoscere e a </a:t>
            </a:r>
            <a:r>
              <a:rPr lang="it-IT" sz="1400" b="1" dirty="0">
                <a:latin typeface="Comic Sans MS" panose="030F0702030302020204" pitchFamily="66" charset="0"/>
              </a:rPr>
              <a:t>dare senso alle emozioni</a:t>
            </a:r>
            <a:r>
              <a:rPr lang="it-IT" sz="1400" dirty="0">
                <a:latin typeface="Comic Sans MS" panose="030F0702030302020204" pitchFamily="66" charset="0"/>
              </a:rPr>
              <a:t>, quelle personali e quelle altrui.</a:t>
            </a: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-IT" sz="1400" dirty="0">
              <a:latin typeface="Comic Sans MS" panose="030F0702030302020204" pitchFamily="66" charset="0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dirty="0">
                <a:latin typeface="Comic Sans MS" panose="030F0702030302020204" pitchFamily="66" charset="0"/>
              </a:rPr>
              <a:t>Il momento della lettura entra nella </a:t>
            </a:r>
            <a:r>
              <a:rPr lang="it-IT" sz="1400" b="1" dirty="0">
                <a:latin typeface="Comic Sans MS" panose="030F0702030302020204" pitchFamily="66" charset="0"/>
              </a:rPr>
              <a:t>routine</a:t>
            </a:r>
            <a:r>
              <a:rPr lang="it-IT" sz="1400" dirty="0">
                <a:latin typeface="Comic Sans MS" panose="030F0702030302020204" pitchFamily="66" charset="0"/>
              </a:rPr>
              <a:t> giornaliera senza alcuna fatica e diventa un momento atteso in cui confrontarsi e riconoscersi.</a:t>
            </a: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-IT" sz="1400" dirty="0">
              <a:latin typeface="Comic Sans MS" panose="030F0702030302020204" pitchFamily="66" charset="0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dirty="0">
                <a:latin typeface="Comic Sans MS" panose="030F0702030302020204" pitchFamily="66" charset="0"/>
              </a:rPr>
              <a:t>È importantissimo che </a:t>
            </a:r>
            <a:r>
              <a:rPr lang="it-IT" sz="1400" b="1" dirty="0">
                <a:latin typeface="Comic Sans MS" panose="030F0702030302020204" pitchFamily="66" charset="0"/>
              </a:rPr>
              <a:t>le famiglie </a:t>
            </a:r>
            <a:r>
              <a:rPr lang="it-IT" sz="1400" dirty="0">
                <a:latin typeface="Comic Sans MS" panose="030F0702030302020204" pitchFamily="66" charset="0"/>
              </a:rPr>
              <a:t>collaborino e che accolgano le proposte dell’insegnante.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it-IT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it-IT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 </a:t>
            </a:r>
          </a:p>
        </p:txBody>
      </p:sp>
      <p:cxnSp>
        <p:nvCxnSpPr>
          <p:cNvPr id="216" name="Google Shape;216;p37"/>
          <p:cNvCxnSpPr/>
          <p:nvPr/>
        </p:nvCxnSpPr>
        <p:spPr>
          <a:xfrm>
            <a:off x="720000" y="1219864"/>
            <a:ext cx="1264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Google Shape;214;p37"/>
          <p:cNvSpPr txBox="1">
            <a:spLocks noGrp="1"/>
          </p:cNvSpPr>
          <p:nvPr>
            <p:ph type="title"/>
          </p:nvPr>
        </p:nvSpPr>
        <p:spPr>
          <a:xfrm>
            <a:off x="618246" y="466540"/>
            <a:ext cx="4804453" cy="67075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sz="1800" dirty="0">
                <a:latin typeface="Comic Sans MS" panose="030F0702030302020204" pitchFamily="66" charset="0"/>
              </a:rPr>
              <a:t>PUNTI DI FORZA E  CRITICITÀ EMERSE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77569" y="1098872"/>
            <a:ext cx="4521299" cy="30981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2"/>
          <p:cNvSpPr/>
          <p:nvPr/>
        </p:nvSpPr>
        <p:spPr>
          <a:xfrm>
            <a:off x="809964" y="800400"/>
            <a:ext cx="6739200" cy="3120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32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OBIETTIVI E FINALITÀ</a:t>
            </a:r>
          </a:p>
        </p:txBody>
      </p:sp>
      <p:sp>
        <p:nvSpPr>
          <p:cNvPr id="154" name="Google Shape;154;p32"/>
          <p:cNvSpPr txBox="1">
            <a:spLocks noGrp="1"/>
          </p:cNvSpPr>
          <p:nvPr>
            <p:ph type="body" idx="1"/>
          </p:nvPr>
        </p:nvSpPr>
        <p:spPr>
          <a:xfrm>
            <a:off x="720000" y="1275100"/>
            <a:ext cx="7704000" cy="3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dirty="0"/>
              <a:t>.</a:t>
            </a:r>
            <a:endParaRPr sz="11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100" dirty="0"/>
          </a:p>
        </p:txBody>
      </p:sp>
      <p:sp>
        <p:nvSpPr>
          <p:cNvPr id="5" name="Google Shape;152;p32"/>
          <p:cNvSpPr/>
          <p:nvPr/>
        </p:nvSpPr>
        <p:spPr>
          <a:xfrm>
            <a:off x="1489902" y="276850"/>
            <a:ext cx="6739200" cy="3120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53;p32"/>
          <p:cNvSpPr txBox="1"/>
          <p:nvPr/>
        </p:nvSpPr>
        <p:spPr>
          <a:xfrm>
            <a:off x="1440000" y="-32400"/>
            <a:ext cx="7704000" cy="5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rPr lang="en-GB" dirty="0"/>
              <a:t>DESTINATARI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809964" y="1941817"/>
            <a:ext cx="82604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800" dirty="0"/>
          </a:p>
          <a:p>
            <a:endParaRPr lang="it-IT" sz="8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707" y="1655889"/>
            <a:ext cx="3064767" cy="2485537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821" y="1655889"/>
            <a:ext cx="2822264" cy="256679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0000" y="539999"/>
            <a:ext cx="8043856" cy="150455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it-IT" sz="1600" dirty="0">
                <a:latin typeface="Comic Sans MS" panose="030F0702030302020204" pitchFamily="66" charset="0"/>
              </a:rPr>
              <a:t>Creare un bagaglio di </a:t>
            </a:r>
            <a:r>
              <a:rPr lang="it-IT" sz="1600" b="1" dirty="0">
                <a:latin typeface="Comic Sans MS" panose="030F0702030302020204" pitchFamily="66" charset="0"/>
              </a:rPr>
              <a:t>esperienze</a:t>
            </a:r>
            <a:r>
              <a:rPr lang="it-IT" sz="1600" dirty="0">
                <a:latin typeface="Comic Sans MS" panose="030F0702030302020204" pitchFamily="66" charset="0"/>
              </a:rPr>
              <a:t> condivise</a:t>
            </a:r>
            <a:br>
              <a:rPr lang="it-IT" sz="1600" dirty="0">
                <a:latin typeface="Comic Sans MS" panose="030F0702030302020204" pitchFamily="66" charset="0"/>
              </a:rPr>
            </a:br>
            <a:r>
              <a:rPr lang="it-IT" sz="1600" dirty="0">
                <a:latin typeface="Comic Sans MS" panose="030F0702030302020204" pitchFamily="66" charset="0"/>
              </a:rPr>
              <a:t>Creare un </a:t>
            </a:r>
            <a:r>
              <a:rPr lang="it-IT" sz="1600" b="1" dirty="0">
                <a:latin typeface="Comic Sans MS" panose="030F0702030302020204" pitchFamily="66" charset="0"/>
              </a:rPr>
              <a:t>lessico</a:t>
            </a:r>
            <a:r>
              <a:rPr lang="it-IT" sz="1600" dirty="0">
                <a:latin typeface="Comic Sans MS" panose="030F0702030302020204" pitchFamily="66" charset="0"/>
              </a:rPr>
              <a:t> condiviso</a:t>
            </a:r>
            <a:br>
              <a:rPr lang="it-IT" sz="1600" dirty="0">
                <a:latin typeface="Comic Sans MS" panose="030F0702030302020204" pitchFamily="66" charset="0"/>
              </a:rPr>
            </a:br>
            <a:r>
              <a:rPr lang="it-IT" sz="1600" dirty="0">
                <a:latin typeface="Comic Sans MS" panose="030F0702030302020204" pitchFamily="66" charset="0"/>
              </a:rPr>
              <a:t>Stimolare la formazione di uno spirito di </a:t>
            </a:r>
            <a:r>
              <a:rPr lang="it-IT" sz="1600" b="1" dirty="0">
                <a:latin typeface="Comic Sans MS" panose="030F0702030302020204" pitchFamily="66" charset="0"/>
              </a:rPr>
              <a:t>comunità</a:t>
            </a:r>
            <a:r>
              <a:rPr lang="it-IT" sz="1600" dirty="0">
                <a:latin typeface="Comic Sans MS" panose="030F0702030302020204" pitchFamily="66" charset="0"/>
              </a:rPr>
              <a:t> nella classe</a:t>
            </a:r>
            <a:br>
              <a:rPr lang="it-IT" sz="1600" dirty="0">
                <a:latin typeface="Comic Sans MS" panose="030F0702030302020204" pitchFamily="66" charset="0"/>
              </a:rPr>
            </a:br>
            <a:r>
              <a:rPr lang="it-IT" dirty="0"/>
              <a:t> 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20000" y="2383603"/>
            <a:ext cx="7376036" cy="2404154"/>
          </a:xfrm>
        </p:spPr>
        <p:txBody>
          <a:bodyPr/>
          <a:lstStyle/>
          <a:p>
            <a:pPr marL="114300" indent="0" algn="r">
              <a:buNone/>
            </a:pPr>
            <a:r>
              <a:rPr lang="it-IT" dirty="0">
                <a:latin typeface="Comic Sans MS" panose="030F0702030302020204" pitchFamily="66" charset="0"/>
              </a:rPr>
              <a:t>Ampliare il lessico di ciascun alunno</a:t>
            </a:r>
          </a:p>
          <a:p>
            <a:pPr marL="114300" indent="0" algn="r">
              <a:buNone/>
            </a:pPr>
            <a:endParaRPr lang="it-IT" dirty="0">
              <a:latin typeface="Comic Sans MS" panose="030F0702030302020204" pitchFamily="66" charset="0"/>
            </a:endParaRPr>
          </a:p>
          <a:p>
            <a:pPr marL="114300" indent="0" algn="r">
              <a:buNone/>
            </a:pPr>
            <a:r>
              <a:rPr lang="it-IT" dirty="0">
                <a:latin typeface="Comic Sans MS" panose="030F0702030302020204" pitchFamily="66" charset="0"/>
              </a:rPr>
              <a:t>Colmare le differenze linguistiche presenti</a:t>
            </a:r>
          </a:p>
          <a:p>
            <a:pPr marL="114300" indent="0" algn="r">
              <a:buNone/>
            </a:pPr>
            <a:endParaRPr lang="it-IT" dirty="0">
              <a:latin typeface="Comic Sans MS" panose="030F0702030302020204" pitchFamily="66" charset="0"/>
            </a:endParaRPr>
          </a:p>
          <a:p>
            <a:pPr marL="114300" indent="0" algn="r">
              <a:buNone/>
            </a:pPr>
            <a:r>
              <a:rPr lang="it-IT" dirty="0">
                <a:latin typeface="Comic Sans MS" panose="030F0702030302020204" pitchFamily="66" charset="0"/>
              </a:rPr>
              <a:t>Ampliare la conoscenza di fatti e personaggi</a:t>
            </a:r>
          </a:p>
          <a:p>
            <a:pPr marL="114300" indent="0" algn="r">
              <a:buNone/>
            </a:pPr>
            <a:endParaRPr lang="it-IT" dirty="0">
              <a:latin typeface="Comic Sans MS" panose="030F0702030302020204" pitchFamily="66" charset="0"/>
            </a:endParaRPr>
          </a:p>
          <a:p>
            <a:pPr marL="114300" indent="0" algn="r">
              <a:buNone/>
            </a:pPr>
            <a:r>
              <a:rPr lang="it-IT" dirty="0">
                <a:latin typeface="Comic Sans MS" panose="030F0702030302020204" pitchFamily="66" charset="0"/>
              </a:rPr>
              <a:t>Stimolare la capacità di ascolto attivo</a:t>
            </a:r>
          </a:p>
          <a:p>
            <a:pPr marL="114300" indent="0" algn="r">
              <a:buNone/>
            </a:pPr>
            <a:endParaRPr lang="it-IT" dirty="0">
              <a:latin typeface="Comic Sans MS" panose="030F0702030302020204" pitchFamily="66" charset="0"/>
            </a:endParaRPr>
          </a:p>
          <a:p>
            <a:pPr marL="114300" indent="0" algn="r">
              <a:buNone/>
            </a:pPr>
            <a:r>
              <a:rPr lang="it-IT" dirty="0">
                <a:latin typeface="Comic Sans MS" panose="030F0702030302020204" pitchFamily="66" charset="0"/>
              </a:rPr>
              <a:t>Implementare le abilità linguistiche orali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6"/>
          <p:cNvSpPr/>
          <p:nvPr/>
        </p:nvSpPr>
        <p:spPr>
          <a:xfrm>
            <a:off x="157274" y="755175"/>
            <a:ext cx="6340800" cy="3456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342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36"/>
          <p:cNvSpPr/>
          <p:nvPr/>
        </p:nvSpPr>
        <p:spPr>
          <a:xfrm>
            <a:off x="380315" y="966508"/>
            <a:ext cx="5925600" cy="3075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6"/>
          <p:cNvSpPr txBox="1">
            <a:spLocks noGrp="1"/>
          </p:cNvSpPr>
          <p:nvPr>
            <p:ph type="title" idx="2"/>
          </p:nvPr>
        </p:nvSpPr>
        <p:spPr>
          <a:xfrm>
            <a:off x="720000" y="945525"/>
            <a:ext cx="11337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01</a:t>
            </a:r>
            <a:endParaRPr dirty="0"/>
          </a:p>
        </p:txBody>
      </p:sp>
      <p:sp>
        <p:nvSpPr>
          <p:cNvPr id="204" name="Google Shape;204;p36"/>
          <p:cNvSpPr txBox="1">
            <a:spLocks noGrp="1"/>
          </p:cNvSpPr>
          <p:nvPr>
            <p:ph type="title"/>
          </p:nvPr>
        </p:nvSpPr>
        <p:spPr>
          <a:xfrm>
            <a:off x="825100" y="2478463"/>
            <a:ext cx="5036031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en-GB" dirty="0"/>
              <a:t>DESCRIZIONE ATTIVITÀ </a:t>
            </a:r>
            <a:br>
              <a:rPr lang="en-GB" dirty="0"/>
            </a:br>
            <a:endParaRPr dirty="0"/>
          </a:p>
        </p:txBody>
      </p:sp>
      <p:cxnSp>
        <p:nvCxnSpPr>
          <p:cNvPr id="206" name="Google Shape;206;p36"/>
          <p:cNvCxnSpPr/>
          <p:nvPr/>
        </p:nvCxnSpPr>
        <p:spPr>
          <a:xfrm>
            <a:off x="825100" y="1896675"/>
            <a:ext cx="739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CasellaDiTesto 11"/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27533" y="369869"/>
            <a:ext cx="7386310" cy="4212405"/>
          </a:xfrm>
        </p:spPr>
        <p:txBody>
          <a:bodyPr/>
          <a:lstStyle/>
          <a:p>
            <a:pPr algn="ctr"/>
            <a:endParaRPr lang="it-IT" dirty="0"/>
          </a:p>
          <a:p>
            <a:pPr algn="ctr"/>
            <a:endParaRPr lang="it-IT" dirty="0"/>
          </a:p>
          <a:p>
            <a:pPr algn="ctr">
              <a:lnSpc>
                <a:spcPct val="150000"/>
              </a:lnSpc>
            </a:pPr>
            <a:r>
              <a:rPr lang="it-IT" sz="1600" dirty="0">
                <a:latin typeface="Comic Sans MS" panose="030F0702030302020204" pitchFamily="66" charset="0"/>
              </a:rPr>
              <a:t>L’attività si è svolta in classe, in orario curricolare ed ha coinvolto tutti gli alunni, in entrambe le classi.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5747" y="2171497"/>
            <a:ext cx="1869892" cy="1561673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060" y="2017386"/>
            <a:ext cx="4425720" cy="186989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Comic Sans MS" panose="030F0702030302020204" pitchFamily="66" charset="0"/>
              </a:rPr>
              <a:t>La scelta dei testi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19999" y="1284271"/>
            <a:ext cx="7571245" cy="1736332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it-IT" dirty="0">
                <a:latin typeface="Comic Sans MS" panose="030F0702030302020204" pitchFamily="66" charset="0"/>
              </a:rPr>
              <a:t>Per la classe II</a:t>
            </a:r>
          </a:p>
          <a:p>
            <a:pPr marL="114300" indent="0" algn="just">
              <a:lnSpc>
                <a:spcPct val="150000"/>
              </a:lnSpc>
              <a:buNone/>
            </a:pPr>
            <a:r>
              <a:rPr lang="it-IT" dirty="0">
                <a:latin typeface="Comic Sans MS" panose="030F0702030302020204" pitchFamily="66" charset="0"/>
              </a:rPr>
              <a:t>PICCOLO GENIO! SCOPRI IL TALENTO CHE E’ IN TE,</a:t>
            </a:r>
          </a:p>
          <a:p>
            <a:pPr marL="114300" indent="0" algn="just">
              <a:lnSpc>
                <a:spcPct val="150000"/>
              </a:lnSpc>
              <a:buNone/>
            </a:pPr>
            <a:r>
              <a:rPr lang="it-IT" dirty="0">
                <a:latin typeface="Comic Sans MS" panose="030F0702030302020204" pitchFamily="66" charset="0"/>
              </a:rPr>
              <a:t>di Alberto Pellai e Barbara Tamborini, ed. De Agostini (2016)</a:t>
            </a:r>
          </a:p>
          <a:p>
            <a:pPr marL="114300" indent="0" algn="just">
              <a:lnSpc>
                <a:spcPct val="150000"/>
              </a:lnSpc>
              <a:buNone/>
            </a:pPr>
            <a:endParaRPr lang="it-IT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it-IT" dirty="0">
                <a:latin typeface="Comic Sans MS" panose="030F0702030302020204" pitchFamily="66" charset="0"/>
              </a:rPr>
              <a:t>Per la classe IV</a:t>
            </a:r>
          </a:p>
          <a:p>
            <a:pPr marL="114300" indent="0" algn="just">
              <a:lnSpc>
                <a:spcPct val="150000"/>
              </a:lnSpc>
              <a:buNone/>
            </a:pPr>
            <a:r>
              <a:rPr lang="it-IT" dirty="0">
                <a:latin typeface="Comic Sans MS" panose="030F0702030302020204" pitchFamily="66" charset="0"/>
              </a:rPr>
              <a:t>LA CASA DI NONNA ITALIA, UN RACCONTO SULLA COSTITUZIONE,</a:t>
            </a:r>
          </a:p>
          <a:p>
            <a:pPr marL="114300" indent="0" algn="just">
              <a:lnSpc>
                <a:spcPct val="150000"/>
              </a:lnSpc>
              <a:buNone/>
            </a:pPr>
            <a:r>
              <a:rPr lang="it-IT" dirty="0">
                <a:latin typeface="Comic Sans MS" panose="030F0702030302020204" pitchFamily="66" charset="0"/>
              </a:rPr>
              <a:t>di Paola Valente, ed. Raffaello Editrice (2009)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646" y="780836"/>
            <a:ext cx="5106389" cy="3339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19999" y="793228"/>
            <a:ext cx="3852000" cy="525000"/>
          </a:xfrm>
        </p:spPr>
        <p:txBody>
          <a:bodyPr/>
          <a:lstStyle/>
          <a:p>
            <a:r>
              <a:rPr lang="it-IT" sz="1800" b="1" dirty="0">
                <a:latin typeface="Comic Sans MS" panose="030F0702030302020204" pitchFamily="66" charset="0"/>
              </a:rPr>
              <a:t>Le parti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19999" y="1390147"/>
            <a:ext cx="6410265" cy="2380469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it-IT" dirty="0">
                <a:latin typeface="Comic Sans MS" panose="030F0702030302020204" pitchFamily="66" charset="0"/>
              </a:rPr>
              <a:t>Ogni alunno ha ricevuto il brano da leggere.</a:t>
            </a:r>
          </a:p>
          <a:p>
            <a:pPr algn="just">
              <a:lnSpc>
                <a:spcPct val="150000"/>
              </a:lnSpc>
            </a:pPr>
            <a:r>
              <a:rPr lang="it-IT" dirty="0">
                <a:latin typeface="Comic Sans MS" panose="030F0702030302020204" pitchFamily="66" charset="0"/>
              </a:rPr>
              <a:t>Nel caso delle biografie di Pellai e Tamborini ho lasciato che la scelta si ispirasse alle affinità o agli interessi dei bambini; nel caso del Racconto sulla Costituzione la scelta è stata del tutto casuale.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3016" y="1471323"/>
            <a:ext cx="2290328" cy="213490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it-IT" sz="1600" dirty="0">
                <a:latin typeface="Comic Sans MS" panose="030F0702030302020204" pitchFamily="66" charset="0"/>
              </a:rPr>
              <a:t>Ho fornito ai bambini il materiale tratto dai libri e insieme lo abbiamo rielaborato togliendone alcune parti.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041" y="904125"/>
            <a:ext cx="4897039" cy="32055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iany Presentation by Slidesgo">
  <a:themeElements>
    <a:clrScheme name="Simple Light">
      <a:dk1>
        <a:srgbClr val="383838"/>
      </a:dk1>
      <a:lt1>
        <a:srgbClr val="F7F5F3"/>
      </a:lt1>
      <a:dk2>
        <a:srgbClr val="FFDAA7"/>
      </a:dk2>
      <a:lt2>
        <a:srgbClr val="FFBC60"/>
      </a:lt2>
      <a:accent1>
        <a:srgbClr val="FFFFFF"/>
      </a:accent1>
      <a:accent2>
        <a:srgbClr val="383838"/>
      </a:accent2>
      <a:accent3>
        <a:srgbClr val="F7F5F3"/>
      </a:accent3>
      <a:accent4>
        <a:srgbClr val="383838"/>
      </a:accent4>
      <a:accent5>
        <a:srgbClr val="FFFFFF"/>
      </a:accent5>
      <a:accent6>
        <a:srgbClr val="FFDAA7"/>
      </a:accent6>
      <a:hlink>
        <a:srgbClr val="FFBC6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85b70a0-26dc-4b57-8bb0-d0451a3c051c" xsi:nil="true"/>
    <lcf76f155ced4ddcb4097134ff3c332f xmlns="3ffb74af-6400-435b-add8-39f38f91beb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C7A572B02FC440A40219E2C2FDB9E6" ma:contentTypeVersion="17" ma:contentTypeDescription="Create a new document." ma:contentTypeScope="" ma:versionID="46386e7c72e9305a47b4e93247300ab0">
  <xsd:schema xmlns:xsd="http://www.w3.org/2001/XMLSchema" xmlns:xs="http://www.w3.org/2001/XMLSchema" xmlns:p="http://schemas.microsoft.com/office/2006/metadata/properties" xmlns:ns2="3ffb74af-6400-435b-add8-39f38f91beba" xmlns:ns3="885b70a0-26dc-4b57-8bb0-d0451a3c051c" targetNamespace="http://schemas.microsoft.com/office/2006/metadata/properties" ma:root="true" ma:fieldsID="09618790d090675dbfa1253020ae78b8" ns2:_="" ns3:_="">
    <xsd:import namespace="3ffb74af-6400-435b-add8-39f38f91beba"/>
    <xsd:import namespace="885b70a0-26dc-4b57-8bb0-d0451a3c05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fb74af-6400-435b-add8-39f38f91be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d9b75bab-30b3-414c-9c31-60d0964e6c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5b70a0-26dc-4b57-8bb0-d0451a3c051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dcffb14-7c1b-4cff-a0c5-8188eff86c3b}" ma:internalName="TaxCatchAll" ma:showField="CatchAllData" ma:web="885b70a0-26dc-4b57-8bb0-d0451a3c05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466440-1756-4E6B-9EBB-D87039B84303}">
  <ds:schemaRefs>
    <ds:schemaRef ds:uri="http://schemas.microsoft.com/office/2006/metadata/properties"/>
    <ds:schemaRef ds:uri="http://schemas.microsoft.com/office/infopath/2007/PartnerControls"/>
    <ds:schemaRef ds:uri="885b70a0-26dc-4b57-8bb0-d0451a3c051c"/>
    <ds:schemaRef ds:uri="3ffb74af-6400-435b-add8-39f38f91beba"/>
  </ds:schemaRefs>
</ds:datastoreItem>
</file>

<file path=customXml/itemProps2.xml><?xml version="1.0" encoding="utf-8"?>
<ds:datastoreItem xmlns:ds="http://schemas.openxmlformats.org/officeDocument/2006/customXml" ds:itemID="{A72DB7F7-63D0-43A2-82B1-A039365D7AE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8EC31B-E379-42A7-B830-D650F170C1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fb74af-6400-435b-add8-39f38f91beba"/>
    <ds:schemaRef ds:uri="885b70a0-26dc-4b57-8bb0-d0451a3c05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3246</Words>
  <Application>Microsoft Office PowerPoint</Application>
  <PresentationFormat>Presentazione su schermo (16:9)</PresentationFormat>
  <Paragraphs>127</Paragraphs>
  <Slides>18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19" baseType="lpstr">
      <vt:lpstr>Giany Presentation by Slidesgo</vt:lpstr>
      <vt:lpstr>La parola</vt:lpstr>
      <vt:lpstr>OBIETTIVI E FINALITÀ</vt:lpstr>
      <vt:lpstr>Creare un bagaglio di esperienze condivise Creare un lessico condiviso Stimolare la formazione di uno spirito di comunità nella classe  </vt:lpstr>
      <vt:lpstr>01</vt:lpstr>
      <vt:lpstr>Presentazione standard di PowerPoint</vt:lpstr>
      <vt:lpstr>La scelta dei testi</vt:lpstr>
      <vt:lpstr>Presentazione standard di PowerPoint</vt:lpstr>
      <vt:lpstr>Le parti</vt:lpstr>
      <vt:lpstr>Ho fornito ai bambini il materiale tratto dai libri e insieme lo abbiamo rielaborato togliendone alcune parti.</vt:lpstr>
      <vt:lpstr>Ciascuno di loro si è esercitato nella lettura affinché la performance fosse corretta, adeguata ai tempi di registrazione, coinvolgente ed espressiva.</vt:lpstr>
      <vt:lpstr>La registrazione</vt:lpstr>
      <vt:lpstr>Presentazione standard di PowerPoint</vt:lpstr>
      <vt:lpstr>COME È NATA L’IDEA DELL’ATTIVITÀ?</vt:lpstr>
      <vt:lpstr>DESCRIZIONE DELLE AZIONI INTRAPRESE E ATTUATE PER LA REALIZZAZIONE DELL’ATTIVITÀ</vt:lpstr>
      <vt:lpstr>02</vt:lpstr>
      <vt:lpstr>La lettura condivisa</vt:lpstr>
      <vt:lpstr>VALUTAZIONE FINALE</vt:lpstr>
      <vt:lpstr>PUNTI DI FORZA E  CRITICITÀ EMERSE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</dc:title>
  <dc:creator>GABRIELLA NANNI</dc:creator>
  <cp:lastModifiedBy>life</cp:lastModifiedBy>
  <cp:revision>45</cp:revision>
  <dcterms:created xsi:type="dcterms:W3CDTF">2021-05-25T17:04:38Z</dcterms:created>
  <dcterms:modified xsi:type="dcterms:W3CDTF">2023-07-05T12:27:11Z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  <property fmtid="{D5CDD505-2E9C-101B-9397-08002B2CF9AE}" pid="3" name="ContentTypeId">
    <vt:lpwstr>0x010100FEC7A572B02FC440A40219E2C2FDB9E6</vt:lpwstr>
  </property>
  <property fmtid="{D5CDD505-2E9C-101B-9397-08002B2CF9AE}" pid="4" name="MediaServiceImageTags">
    <vt:lpwstr/>
  </property>
</Properties>
</file>