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61" r:id="rId7"/>
    <p:sldId id="319" r:id="rId8"/>
    <p:sldId id="313" r:id="rId9"/>
    <p:sldId id="262" r:id="rId10"/>
    <p:sldId id="310" r:id="rId11"/>
    <p:sldId id="311" r:id="rId12"/>
    <p:sldId id="279" r:id="rId13"/>
    <p:sldId id="321" r:id="rId14"/>
    <p:sldId id="312" r:id="rId15"/>
  </p:sldIdLst>
  <p:sldSz cx="9144000" cy="5143500" type="screen16x9"/>
  <p:notesSz cx="6858000" cy="9144000"/>
  <p:embeddedFontLst>
    <p:embeddedFont>
      <p:font typeface="Candara" panose="020E0502030303020204" pitchFamily="34" charset="0"/>
      <p:regular r:id="rId17"/>
      <p:bold r:id="rId18"/>
      <p:italic r:id="rId19"/>
      <p:boldItalic r:id="rId20"/>
    </p:embeddedFont>
    <p:embeddedFont>
      <p:font typeface="Livvic" pitchFamily="2" charset="0"/>
      <p:regular r:id="rId21"/>
      <p:bold r:id="rId22"/>
      <p:italic r:id="rId23"/>
      <p:boldItalic r:id="rId24"/>
    </p:embeddedFont>
    <p:embeddedFont>
      <p:font typeface="Montserrat" panose="00000500000000000000" pitchFamily="2" charset="0"/>
      <p:regular r:id="rId25"/>
      <p:bold r:id="rId26"/>
      <p:italic r:id="rId27"/>
      <p:boldItalic r:id="rId28"/>
    </p:embeddedFont>
    <p:embeddedFont>
      <p:font typeface="Playfair Display" panose="00000500000000000000" pitchFamily="2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64F436-9961-4F14-BF50-F4F231D891B8}" v="26" dt="2021-05-26T18:03:29.250"/>
    <p1510:client id="{81C8ABEC-7AA4-455B-91BA-37F00751312E}" v="1" dt="2021-05-27T05:26:07.669"/>
    <p1510:client id="{A8624FC9-B4D8-4ED5-8F9C-093AC7281A2D}" v="9" dt="2021-05-27T05:41:25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4" d="100"/>
          <a:sy n="124" d="100"/>
        </p:scale>
        <p:origin x="2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8ec4fb4f7e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8ec4fb4f7e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ca398f4d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ca398f4d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ca398f4d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ca398f4d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53135bc82e_0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53135bc82e_0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285475" y="1500525"/>
            <a:ext cx="37404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72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285475" y="2757075"/>
            <a:ext cx="2904900" cy="8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4285475" y="1947025"/>
            <a:ext cx="3852000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20000" y="2046675"/>
            <a:ext cx="38520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720000" y="2571700"/>
            <a:ext cx="34680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945525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720000" y="1275100"/>
            <a:ext cx="7704000" cy="3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Char char="●"/>
              <a:defRPr sz="16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CUSTOM_4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3852000" cy="12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ubTitle" idx="1"/>
          </p:nvPr>
        </p:nvSpPr>
        <p:spPr>
          <a:xfrm>
            <a:off x="720000" y="1896675"/>
            <a:ext cx="3852000" cy="27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CUSTOM_12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>
            <a:spLocks noGrp="1"/>
          </p:cNvSpPr>
          <p:nvPr>
            <p:ph type="title"/>
          </p:nvPr>
        </p:nvSpPr>
        <p:spPr>
          <a:xfrm>
            <a:off x="4572000" y="2046675"/>
            <a:ext cx="38520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subTitle" idx="1"/>
          </p:nvPr>
        </p:nvSpPr>
        <p:spPr>
          <a:xfrm>
            <a:off x="4956075" y="2571700"/>
            <a:ext cx="34680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title" idx="2" hasCustomPrompt="1"/>
          </p:nvPr>
        </p:nvSpPr>
        <p:spPr>
          <a:xfrm>
            <a:off x="7290300" y="902650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47450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 panose="00000500000000000000"/>
              <a:buChar char="●"/>
              <a:defRPr sz="18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 panose="00000500000000000000"/>
              <a:buChar char="○"/>
              <a:defRPr sz="16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 panose="00000500000000000000"/>
              <a:buChar char="■"/>
              <a:defRPr sz="16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1"/>
          <p:cNvSpPr/>
          <p:nvPr/>
        </p:nvSpPr>
        <p:spPr>
          <a:xfrm>
            <a:off x="741713" y="107325"/>
            <a:ext cx="3188400" cy="46239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31"/>
          <p:cNvSpPr/>
          <p:nvPr/>
        </p:nvSpPr>
        <p:spPr>
          <a:xfrm>
            <a:off x="589350" y="259800"/>
            <a:ext cx="3188400" cy="4623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2" name="Google Shape;142;p31"/>
          <p:cNvPicPr preferRelativeResize="0"/>
          <p:nvPr/>
        </p:nvPicPr>
        <p:blipFill>
          <a:blip r:embed="rId3"/>
          <a:srcRect/>
          <a:stretch>
            <a:fillRect/>
          </a:stretch>
        </p:blipFill>
        <p:spPr>
          <a:xfrm>
            <a:off x="791662" y="813075"/>
            <a:ext cx="2683975" cy="35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1"/>
          <p:cNvSpPr/>
          <p:nvPr/>
        </p:nvSpPr>
        <p:spPr>
          <a:xfrm>
            <a:off x="4352925" y="1557350"/>
            <a:ext cx="3852000" cy="390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31"/>
          <p:cNvSpPr txBox="1">
            <a:spLocks noGrp="1"/>
          </p:cNvSpPr>
          <p:nvPr>
            <p:ph type="ctrTitle"/>
          </p:nvPr>
        </p:nvSpPr>
        <p:spPr>
          <a:xfrm>
            <a:off x="4430800" y="1511100"/>
            <a:ext cx="37404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en-GB" sz="4800" dirty="0"/>
              <a:t>La Parola</a:t>
            </a:r>
            <a:r>
              <a:rPr lang="en-GB" dirty="0"/>
              <a:t> 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45" name="Google Shape;145;p31"/>
          <p:cNvSpPr txBox="1">
            <a:spLocks noGrp="1"/>
          </p:cNvSpPr>
          <p:nvPr>
            <p:ph type="subTitle" idx="1"/>
          </p:nvPr>
        </p:nvSpPr>
        <p:spPr>
          <a:xfrm>
            <a:off x="4285615" y="2757170"/>
            <a:ext cx="4308475" cy="885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Docent</a:t>
            </a:r>
            <a:r>
              <a:rPr lang="it-IT" altLang="en-GB" dirty="0" err="1"/>
              <a:t>e: Antonello Antonini</a:t>
            </a:r>
          </a:p>
        </p:txBody>
      </p:sp>
      <p:sp>
        <p:nvSpPr>
          <p:cNvPr id="146" name="Google Shape;146;p31"/>
          <p:cNvSpPr txBox="1">
            <a:spLocks noGrp="1"/>
          </p:cNvSpPr>
          <p:nvPr>
            <p:ph type="subTitle" idx="2"/>
          </p:nvPr>
        </p:nvSpPr>
        <p:spPr>
          <a:xfrm>
            <a:off x="4285474" y="1947025"/>
            <a:ext cx="4577171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chemeClr val="lt2"/>
                </a:solidFill>
              </a:rPr>
              <a:t>L’audiobiblioteca</a:t>
            </a:r>
          </a:p>
        </p:txBody>
      </p:sp>
      <p:cxnSp>
        <p:nvCxnSpPr>
          <p:cNvPr id="147" name="Google Shape;147;p31"/>
          <p:cNvCxnSpPr/>
          <p:nvPr/>
        </p:nvCxnSpPr>
        <p:spPr>
          <a:xfrm rot="10800000">
            <a:off x="4353000" y="2703025"/>
            <a:ext cx="14763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8615" y="314325"/>
            <a:ext cx="8352790" cy="4289425"/>
          </a:xfrm>
        </p:spPr>
        <p:txBody>
          <a:bodyPr/>
          <a:lstStyle/>
          <a:p>
            <a:pPr marL="114300" indent="0" algn="ctr">
              <a:buNone/>
            </a:pPr>
            <a:r>
              <a:rPr lang="en-US" u="sng" dirty="0" err="1">
                <a:latin typeface="Arial" panose="020B0604020202020204" pitchFamily="34" charset="0"/>
                <a:cs typeface="Arial" panose="020B0604020202020204" pitchFamily="34" charset="0"/>
              </a:rPr>
              <a:t>Valutazione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>
                <a:latin typeface="Arial" panose="020B0604020202020204" pitchFamily="34" charset="0"/>
                <a:cs typeface="Arial" panose="020B0604020202020204" pitchFamily="34" charset="0"/>
              </a:rPr>
              <a:t>dell'esperienza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 in termini di </a:t>
            </a:r>
            <a:r>
              <a:rPr lang="en-US" u="sng" dirty="0" err="1">
                <a:latin typeface="Arial" panose="020B0604020202020204" pitchFamily="34" charset="0"/>
                <a:cs typeface="Arial" panose="020B0604020202020204" pitchFamily="34" charset="0"/>
              </a:rPr>
              <a:t>arricchimento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>
                <a:latin typeface="Arial" panose="020B0604020202020204" pitchFamily="34" charset="0"/>
                <a:cs typeface="Arial" panose="020B0604020202020204" pitchFamily="34" charset="0"/>
              </a:rPr>
              <a:t>professionale</a:t>
            </a:r>
            <a:endParaRPr lang="en-US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 algn="ctr">
              <a:buNone/>
            </a:pPr>
            <a:endParaRPr lang="en-US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anose="05000000000000000000" charset="0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materiali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e le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tecnologie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utilizzate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sono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risultati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adeguati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allo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scopo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prefissato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anose="05000000000000000000" charset="0"/>
              <a:buChar char="Ø"/>
            </a:pPr>
            <a:r>
              <a:rPr lang="en-US" dirty="0">
                <a:latin typeface="Arial"/>
                <a:cs typeface="Arial"/>
                <a:sym typeface="+mn-ea"/>
              </a:rPr>
              <a:t>Il </a:t>
            </a:r>
            <a:r>
              <a:rPr lang="en-US" dirty="0" err="1">
                <a:latin typeface="Arial"/>
                <a:cs typeface="Arial"/>
                <a:sym typeface="+mn-ea"/>
              </a:rPr>
              <a:t>laboratorio</a:t>
            </a:r>
            <a:r>
              <a:rPr lang="en-US" dirty="0">
                <a:latin typeface="Arial"/>
                <a:cs typeface="Arial"/>
                <a:sym typeface="+mn-ea"/>
              </a:rPr>
              <a:t> ha </a:t>
            </a:r>
            <a:r>
              <a:rPr lang="en-US" dirty="0" err="1">
                <a:latin typeface="Arial"/>
                <a:cs typeface="Arial"/>
                <a:sym typeface="+mn-ea"/>
              </a:rPr>
              <a:t>permesso</a:t>
            </a:r>
            <a:r>
              <a:rPr lang="en-US" dirty="0">
                <a:latin typeface="Arial"/>
                <a:cs typeface="Arial"/>
                <a:sym typeface="+mn-ea"/>
              </a:rPr>
              <a:t> </a:t>
            </a:r>
            <a:r>
              <a:rPr lang="en-US" dirty="0" err="1">
                <a:latin typeface="Arial"/>
                <a:cs typeface="Arial"/>
                <a:sym typeface="+mn-ea"/>
              </a:rPr>
              <a:t>agli</a:t>
            </a:r>
            <a:r>
              <a:rPr lang="en-US" dirty="0">
                <a:latin typeface="Arial"/>
                <a:cs typeface="Arial"/>
                <a:sym typeface="+mn-ea"/>
              </a:rPr>
              <a:t> </a:t>
            </a:r>
            <a:r>
              <a:rPr lang="en-US" dirty="0" err="1">
                <a:latin typeface="Arial"/>
                <a:cs typeface="Arial"/>
                <a:sym typeface="+mn-ea"/>
              </a:rPr>
              <a:t>alunni</a:t>
            </a:r>
            <a:r>
              <a:rPr lang="en-US" dirty="0">
                <a:latin typeface="Arial"/>
                <a:cs typeface="Arial"/>
                <a:sym typeface="+mn-ea"/>
              </a:rPr>
              <a:t> di </a:t>
            </a:r>
            <a:r>
              <a:rPr lang="en-US" dirty="0" err="1">
                <a:latin typeface="Arial"/>
                <a:cs typeface="Arial"/>
                <a:sym typeface="+mn-ea"/>
              </a:rPr>
              <a:t>utilizzare</a:t>
            </a:r>
            <a:r>
              <a:rPr lang="en-US" dirty="0">
                <a:latin typeface="Arial"/>
                <a:cs typeface="Arial"/>
                <a:sym typeface="+mn-ea"/>
              </a:rPr>
              <a:t> diverse </a:t>
            </a:r>
            <a:r>
              <a:rPr lang="en-US" dirty="0" err="1">
                <a:latin typeface="Arial"/>
                <a:cs typeface="Arial"/>
                <a:sym typeface="+mn-ea"/>
              </a:rPr>
              <a:t>tecniche</a:t>
            </a:r>
            <a:r>
              <a:rPr lang="en-US" dirty="0">
                <a:latin typeface="Arial"/>
                <a:cs typeface="Arial"/>
                <a:sym typeface="+mn-ea"/>
              </a:rPr>
              <a:t> </a:t>
            </a:r>
            <a:r>
              <a:rPr lang="en-US">
                <a:latin typeface="Arial"/>
                <a:cs typeface="Arial"/>
                <a:sym typeface="+mn-ea"/>
              </a:rPr>
              <a:t>espressive.</a:t>
            </a:r>
            <a:endParaRPr lang="en-US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anose="05000000000000000000" charset="0"/>
              <a:buChar char="Ø"/>
            </a:pPr>
            <a:r>
              <a:rPr lang="en-US" dirty="0">
                <a:latin typeface="Arial"/>
                <a:cs typeface="Arial"/>
              </a:rPr>
              <a:t>La </a:t>
            </a:r>
            <a:r>
              <a:rPr lang="en-US" dirty="0" err="1">
                <a:latin typeface="Arial"/>
                <a:cs typeface="Arial"/>
              </a:rPr>
              <a:t>possibilità</a:t>
            </a:r>
            <a:r>
              <a:rPr lang="en-US" dirty="0">
                <a:latin typeface="Arial"/>
                <a:cs typeface="Arial"/>
              </a:rPr>
              <a:t> di </a:t>
            </a:r>
            <a:r>
              <a:rPr lang="en-US" dirty="0" err="1">
                <a:latin typeface="Arial"/>
                <a:cs typeface="Arial"/>
              </a:rPr>
              <a:t>lavorare</a:t>
            </a:r>
            <a:r>
              <a:rPr lang="en-US" dirty="0">
                <a:latin typeface="Arial"/>
                <a:cs typeface="Arial"/>
              </a:rPr>
              <a:t> con</a:t>
            </a:r>
            <a:r>
              <a:rPr lang="it-IT" altLang="en-US">
                <a:latin typeface="Arial"/>
                <a:cs typeface="Arial"/>
              </a:rPr>
              <a:t> 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ragazzi</a:t>
            </a:r>
            <a:r>
              <a:rPr lang="en-US" dirty="0">
                <a:latin typeface="Arial"/>
                <a:cs typeface="Arial"/>
              </a:rPr>
              <a:t> ha </a:t>
            </a:r>
            <a:r>
              <a:rPr lang="en-US" dirty="0" err="1">
                <a:latin typeface="Arial"/>
                <a:cs typeface="Arial"/>
              </a:rPr>
              <a:t>chiamato</a:t>
            </a:r>
            <a:r>
              <a:rPr lang="en-US" dirty="0">
                <a:latin typeface="Arial"/>
                <a:cs typeface="Arial"/>
              </a:rPr>
              <a:t> le </a:t>
            </a:r>
            <a:r>
              <a:rPr lang="en-US" dirty="0" err="1">
                <a:latin typeface="Arial"/>
                <a:cs typeface="Arial"/>
              </a:rPr>
              <a:t>docenti</a:t>
            </a:r>
            <a:r>
              <a:rPr lang="en-US" dirty="0">
                <a:latin typeface="Arial"/>
                <a:cs typeface="Arial"/>
              </a:rPr>
              <a:t> ad</a:t>
            </a:r>
          </a:p>
          <a:p>
            <a:pPr marL="114300" indent="0" algn="ctr">
              <a:buNone/>
            </a:pPr>
            <a:r>
              <a:rPr lang="en-US" dirty="0" err="1">
                <a:latin typeface="Arial"/>
                <a:cs typeface="Arial"/>
              </a:rPr>
              <a:t>operare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en-US" dirty="0" err="1">
                <a:latin typeface="Arial"/>
                <a:cs typeface="Arial"/>
              </a:rPr>
              <a:t>riflettendo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sulle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proprie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capacità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relazionali</a:t>
            </a:r>
            <a:r>
              <a:rPr lang="en-US" dirty="0">
                <a:latin typeface="Arial"/>
                <a:cs typeface="Arial"/>
              </a:rPr>
              <a:t>, di </a:t>
            </a:r>
            <a:r>
              <a:rPr lang="en-US" dirty="0" err="1">
                <a:latin typeface="Arial"/>
                <a:cs typeface="Arial"/>
              </a:rPr>
              <a:t>scambio</a:t>
            </a:r>
            <a:r>
              <a:rPr lang="en-US" dirty="0">
                <a:latin typeface="Arial"/>
                <a:cs typeface="Arial"/>
              </a:rPr>
              <a:t> di </a:t>
            </a:r>
            <a:r>
              <a:rPr lang="en-US" dirty="0" err="1">
                <a:latin typeface="Arial"/>
                <a:cs typeface="Arial"/>
              </a:rPr>
              <a:t>conoscenze</a:t>
            </a:r>
            <a:r>
              <a:rPr lang="en-US" dirty="0">
                <a:latin typeface="Arial"/>
                <a:cs typeface="Arial"/>
              </a:rPr>
              <a:t> e </a:t>
            </a:r>
            <a:r>
              <a:rPr lang="en-US" dirty="0" err="1">
                <a:latin typeface="Arial"/>
                <a:cs typeface="Arial"/>
              </a:rPr>
              <a:t>competenze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approfondendo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nuove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metodologie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tecniche</a:t>
            </a:r>
            <a:r>
              <a:rPr lang="en-US" dirty="0">
                <a:latin typeface="Arial"/>
                <a:cs typeface="Arial"/>
              </a:rPr>
              <a:t> e </a:t>
            </a:r>
            <a:r>
              <a:rPr lang="en-US" dirty="0" err="1">
                <a:latin typeface="Arial"/>
                <a:cs typeface="Arial"/>
              </a:rPr>
              <a:t>contenuti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114300" indent="0" algn="ctr">
              <a:buFont typeface="Wingdings" panose="05000000000000000000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 algn="ctr">
              <a:buFont typeface="Wingdings" panose="05000000000000000000" charset="0"/>
              <a:buNone/>
            </a:pPr>
            <a:r>
              <a:rPr lang="en-US" u="sng" dirty="0" err="1">
                <a:latin typeface="Arial" panose="020B0604020202020204" pitchFamily="34" charset="0"/>
                <a:cs typeface="Arial" panose="020B0604020202020204" pitchFamily="34" charset="0"/>
              </a:rPr>
              <a:t>Valutazione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>
                <a:latin typeface="Arial" panose="020B0604020202020204" pitchFamily="34" charset="0"/>
                <a:cs typeface="Arial" panose="020B0604020202020204" pitchFamily="34" charset="0"/>
              </a:rPr>
              <a:t>dell’esperienza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u="sng" dirty="0" err="1">
                <a:latin typeface="Arial" panose="020B0604020202020204" pitchFamily="34" charset="0"/>
                <a:cs typeface="Arial" panose="020B0604020202020204" pitchFamily="34" charset="0"/>
              </a:rPr>
              <a:t>parte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>
                <a:latin typeface="Arial" panose="020B0604020202020204" pitchFamily="34" charset="0"/>
                <a:cs typeface="Arial" panose="020B0604020202020204" pitchFamily="34" charset="0"/>
              </a:rPr>
              <a:t>degli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>
                <a:latin typeface="Arial" panose="020B0604020202020204" pitchFamily="34" charset="0"/>
                <a:cs typeface="Arial" panose="020B0604020202020204" pitchFamily="34" charset="0"/>
              </a:rPr>
              <a:t>alunni</a:t>
            </a:r>
            <a:endParaRPr lang="en-US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 algn="ctr">
              <a:buFont typeface="Wingdings" panose="05000000000000000000" charset="0"/>
              <a:buNone/>
            </a:pPr>
            <a:endParaRPr lang="en-US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anose="05000000000000000000" charset="0"/>
              <a:buChar char="Ø"/>
            </a:pPr>
            <a:r>
              <a:rPr lang="en-US" dirty="0">
                <a:latin typeface="Arial"/>
                <a:cs typeface="Arial"/>
              </a:rPr>
              <a:t>Per la </a:t>
            </a:r>
            <a:r>
              <a:rPr lang="en-US" dirty="0" err="1">
                <a:latin typeface="Arial"/>
                <a:cs typeface="Arial"/>
              </a:rPr>
              <a:t>valutazione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dell'esperienza</a:t>
            </a:r>
            <a:r>
              <a:rPr lang="en-US" dirty="0">
                <a:latin typeface="Arial"/>
                <a:cs typeface="Arial"/>
              </a:rPr>
              <a:t> da </a:t>
            </a:r>
            <a:r>
              <a:rPr lang="en-US" dirty="0" err="1">
                <a:latin typeface="Arial"/>
                <a:cs typeface="Arial"/>
              </a:rPr>
              <a:t>parte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dei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ragazzi</a:t>
            </a:r>
            <a:r>
              <a:rPr lang="en-US" dirty="0">
                <a:latin typeface="Arial"/>
                <a:cs typeface="Arial"/>
              </a:rPr>
              <a:t>, non è </a:t>
            </a:r>
            <a:r>
              <a:rPr lang="en-US" dirty="0" err="1">
                <a:latin typeface="Arial"/>
                <a:cs typeface="Arial"/>
              </a:rPr>
              <a:t>stato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elaborato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nessun</a:t>
            </a:r>
            <a:r>
              <a:rPr lang="it-IT" alt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strumento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specifico</a:t>
            </a:r>
            <a:r>
              <a:rPr lang="en-US" dirty="0">
                <a:latin typeface="Arial"/>
                <a:cs typeface="Arial"/>
              </a:rPr>
              <a:t> di </a:t>
            </a:r>
            <a:r>
              <a:rPr lang="en-US" dirty="0" err="1">
                <a:latin typeface="Arial"/>
                <a:cs typeface="Arial"/>
              </a:rPr>
              <a:t>valutazione</a:t>
            </a:r>
            <a:r>
              <a:rPr lang="en-US" dirty="0">
                <a:latin typeface="Arial"/>
                <a:cs typeface="Arial"/>
              </a:rPr>
              <a:t>. </a:t>
            </a:r>
            <a:r>
              <a:rPr lang="en-US" dirty="0" err="1">
                <a:latin typeface="Arial"/>
                <a:cs typeface="Arial"/>
              </a:rPr>
              <a:t>Basando</a:t>
            </a:r>
            <a:r>
              <a:rPr lang="en-US" dirty="0">
                <a:latin typeface="Arial"/>
                <a:cs typeface="Arial"/>
              </a:rPr>
              <a:t> le </a:t>
            </a:r>
            <a:r>
              <a:rPr lang="en-US" dirty="0" err="1">
                <a:latin typeface="Arial"/>
                <a:cs typeface="Arial"/>
              </a:rPr>
              <a:t>affermazioni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sull'osservazione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dei</a:t>
            </a:r>
            <a:r>
              <a:rPr lang="it-IT" alt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comportamenti</a:t>
            </a:r>
            <a:r>
              <a:rPr lang="en-US" dirty="0">
                <a:latin typeface="Arial"/>
                <a:cs typeface="Arial"/>
              </a:rPr>
              <a:t> da </a:t>
            </a:r>
            <a:r>
              <a:rPr lang="en-US" dirty="0" err="1">
                <a:latin typeface="Arial"/>
                <a:cs typeface="Arial"/>
              </a:rPr>
              <a:t>essi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adottati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sull'entusiasmo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sulla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partecipazione</a:t>
            </a:r>
            <a:r>
              <a:rPr lang="en-US" dirty="0">
                <a:latin typeface="Arial"/>
                <a:cs typeface="Arial"/>
              </a:rPr>
              <a:t> e </a:t>
            </a:r>
            <a:r>
              <a:rPr lang="en-US" dirty="0" err="1">
                <a:latin typeface="Arial"/>
                <a:cs typeface="Arial"/>
              </a:rPr>
              <a:t>sull'impegno</a:t>
            </a:r>
            <a:r>
              <a:rPr lang="en-US" dirty="0">
                <a:latin typeface="Arial"/>
                <a:cs typeface="Arial"/>
              </a:rPr>
              <a:t> con cui </a:t>
            </a:r>
            <a:r>
              <a:rPr lang="en-US" dirty="0" err="1">
                <a:latin typeface="Arial"/>
                <a:cs typeface="Arial"/>
              </a:rPr>
              <a:t>hanno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affrontato</a:t>
            </a:r>
            <a:r>
              <a:rPr lang="en-US" dirty="0">
                <a:latin typeface="Arial"/>
                <a:cs typeface="Arial"/>
              </a:rPr>
              <a:t> le diverse </a:t>
            </a:r>
            <a:r>
              <a:rPr lang="en-US" dirty="0" err="1">
                <a:latin typeface="Arial"/>
                <a:cs typeface="Arial"/>
              </a:rPr>
              <a:t>attività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proposte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si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può</a:t>
            </a:r>
            <a:r>
              <a:rPr lang="en-US" dirty="0">
                <a:latin typeface="Arial"/>
                <a:cs typeface="Arial"/>
              </a:rPr>
              <a:t> dire </a:t>
            </a:r>
            <a:r>
              <a:rPr lang="en-US" dirty="0" err="1">
                <a:latin typeface="Arial"/>
                <a:cs typeface="Arial"/>
              </a:rPr>
              <a:t>che</a:t>
            </a:r>
            <a:r>
              <a:rPr lang="en-US" dirty="0">
                <a:latin typeface="Arial"/>
                <a:cs typeface="Arial"/>
              </a:rPr>
              <a:t> il </a:t>
            </a:r>
            <a:r>
              <a:rPr lang="en-US" dirty="0" err="1">
                <a:latin typeface="Arial"/>
                <a:cs typeface="Arial"/>
              </a:rPr>
              <a:t>gradimento</a:t>
            </a:r>
            <a:r>
              <a:rPr lang="en-US" dirty="0">
                <a:latin typeface="Arial"/>
                <a:cs typeface="Arial"/>
              </a:rPr>
              <a:t> è </a:t>
            </a:r>
            <a:r>
              <a:rPr lang="en-US" dirty="0" err="1">
                <a:latin typeface="Arial"/>
                <a:cs typeface="Arial"/>
              </a:rPr>
              <a:t>stato</a:t>
            </a:r>
            <a:r>
              <a:rPr lang="en-US" dirty="0">
                <a:latin typeface="Arial"/>
                <a:cs typeface="Arial"/>
              </a:rPr>
              <a:t> molto alto per </a:t>
            </a:r>
            <a:r>
              <a:rPr lang="en-US" dirty="0" err="1">
                <a:latin typeface="Arial"/>
                <a:cs typeface="Arial"/>
              </a:rPr>
              <a:t>buona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parte</a:t>
            </a:r>
            <a:r>
              <a:rPr lang="en-US" dirty="0">
                <a:latin typeface="Arial"/>
                <a:cs typeface="Arial"/>
              </a:rPr>
              <a:t> di </a:t>
            </a:r>
            <a:r>
              <a:rPr lang="en-US" dirty="0" err="1">
                <a:latin typeface="Arial"/>
                <a:cs typeface="Arial"/>
              </a:rPr>
              <a:t>essi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/>
          <p:nvPr/>
        </p:nvSpPr>
        <p:spPr>
          <a:xfrm>
            <a:off x="5727500" y="234900"/>
            <a:ext cx="3112200" cy="45213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7"/>
          <p:cNvSpPr/>
          <p:nvPr/>
        </p:nvSpPr>
        <p:spPr>
          <a:xfrm>
            <a:off x="5342890" y="387350"/>
            <a:ext cx="3344545" cy="4521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 I ragazzi hanno partecipato con empatia e costanza al lavoro svolto, consapevoli dell'importanza dello stesso nei confronti dei destinatari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 Confronto fra pari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000" dirty="0">
                <a:sym typeface="+mn-ea"/>
              </a:rPr>
              <a:t>- Spendibilità delle azioni programmate per la realizzazioni di altri  laboratori di natura interdisciplinare</a:t>
            </a:r>
            <a:endParaRPr sz="2000" dirty="0"/>
          </a:p>
        </p:txBody>
      </p:sp>
      <p:sp>
        <p:nvSpPr>
          <p:cNvPr id="213" name="Google Shape;213;p37"/>
          <p:cNvSpPr/>
          <p:nvPr/>
        </p:nvSpPr>
        <p:spPr>
          <a:xfrm>
            <a:off x="618250" y="846525"/>
            <a:ext cx="3851274" cy="7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6" name="Google Shape;216;p37"/>
          <p:cNvCxnSpPr/>
          <p:nvPr/>
        </p:nvCxnSpPr>
        <p:spPr>
          <a:xfrm>
            <a:off x="750100" y="1746600"/>
            <a:ext cx="1264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214;p37"/>
          <p:cNvSpPr txBox="1">
            <a:spLocks noGrp="1"/>
          </p:cNvSpPr>
          <p:nvPr>
            <p:ph type="title"/>
          </p:nvPr>
        </p:nvSpPr>
        <p:spPr>
          <a:xfrm>
            <a:off x="618250" y="981845"/>
            <a:ext cx="3851275" cy="12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1600" dirty="0"/>
              <a:t>PUNTI DI FORZA E  CRITICITÀ EMERSE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2"/>
          <p:cNvSpPr/>
          <p:nvPr/>
        </p:nvSpPr>
        <p:spPr>
          <a:xfrm>
            <a:off x="809964" y="800400"/>
            <a:ext cx="6739200" cy="3120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3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OBIETTIVI E FINALITÀ</a:t>
            </a:r>
          </a:p>
        </p:txBody>
      </p:sp>
      <p:sp>
        <p:nvSpPr>
          <p:cNvPr id="154" name="Google Shape;154;p32"/>
          <p:cNvSpPr txBox="1">
            <a:spLocks noGrp="1"/>
          </p:cNvSpPr>
          <p:nvPr>
            <p:ph type="body" idx="1"/>
          </p:nvPr>
        </p:nvSpPr>
        <p:spPr>
          <a:xfrm>
            <a:off x="720000" y="1325265"/>
            <a:ext cx="7704000" cy="3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DESTINATARI: classe Prima della Scuola Secondaria di Primo Grado</a:t>
            </a:r>
          </a:p>
          <a:p>
            <a:pPr marL="0" lvl="0" indent="0" algn="ctr" rtl="0" eaLnBrk="1" fontAlgn="auto" latinLnBrk="0" hangingPunct="1">
              <a:spcAft>
                <a:spcPts val="0"/>
              </a:spcAft>
              <a:buNone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OBIETTIVI:</a:t>
            </a:r>
          </a:p>
          <a:p>
            <a:pPr marL="0" lvl="0" indent="0" algn="ctr" rtl="0" eaLnBrk="1" fontAlgn="auto" latinLnBrk="0" hangingPunct="1">
              <a:spcAft>
                <a:spcPts val="0"/>
              </a:spcAft>
              <a:buNone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 </a:t>
            </a:r>
            <a:r>
              <a:rPr sz="18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sviluppare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le capacità comunicative ed espressive degli alunni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 eaLnBrk="1" fontAlgn="auto" latinLnBrk="0" hangingPunct="1">
              <a:spcAft>
                <a:spcPts val="0"/>
              </a:spcAft>
              <a:buNone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promuovere negli alunni lo sviluppo di un pensiero critico, creativo e divergente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FINALITA’: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 eaLnBrk="1" fontAlgn="auto" latinLnBrk="0" hangingPunct="1">
              <a:spcAft>
                <a:spcPts val="0"/>
              </a:spcAft>
              <a:buNone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1800" dirty="0" err="1">
                <a:latin typeface="Arial" panose="020B0604020202020204" pitchFamily="34" charset="0"/>
                <a:cs typeface="Arial" panose="020B0604020202020204" pitchFamily="34" charset="0"/>
              </a:rPr>
              <a:t>incentivare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 il gusto e l’abitudine alla lettura</a:t>
            </a:r>
          </a:p>
          <a:p>
            <a:pPr marL="0" lvl="0" indent="0" algn="ctr" rtl="0" eaLnBrk="1" fontAlgn="auto" latinLnBrk="0" hangingPunct="1">
              <a:spcAft>
                <a:spcPts val="0"/>
              </a:spcAft>
              <a:buNone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1800" dirty="0" err="1">
                <a:latin typeface="Arial" panose="020B0604020202020204" pitchFamily="34" charset="0"/>
                <a:cs typeface="Arial" panose="020B0604020202020204" pitchFamily="34" charset="0"/>
              </a:rPr>
              <a:t>educare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 all’ascolto</a:t>
            </a:r>
          </a:p>
          <a:p>
            <a:pPr marL="0" lvl="0" indent="0" algn="ctr" rtl="0" eaLnBrk="1" fontAlgn="auto" latinLnBrk="0" hangingPunct="1">
              <a:spcAft>
                <a:spcPts val="0"/>
              </a:spcAft>
              <a:buNone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1800" dirty="0" err="1">
                <a:latin typeface="Arial" panose="020B0604020202020204" pitchFamily="34" charset="0"/>
                <a:cs typeface="Arial" panose="020B0604020202020204" pitchFamily="34" charset="0"/>
              </a:rPr>
              <a:t>supportare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 le attività didattiche curricolari attraverso testi di consultazioni e specifici per le diverse discipline</a:t>
            </a:r>
          </a:p>
          <a:p>
            <a:pPr marL="0" lvl="0" indent="0" algn="ctr" rtl="0" eaLnBrk="1" fontAlgn="auto" latinLnBrk="0" hangingPunct="1">
              <a:spcAft>
                <a:spcPts val="0"/>
              </a:spcAft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promuovere iniziative atte a favorire l’inserimento organico dell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’audiob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iblioteca Scolastica all’interno delle varie attività della scuola</a:t>
            </a:r>
          </a:p>
        </p:txBody>
      </p:sp>
      <p:sp>
        <p:nvSpPr>
          <p:cNvPr id="5" name="Google Shape;152;p32"/>
          <p:cNvSpPr/>
          <p:nvPr/>
        </p:nvSpPr>
        <p:spPr>
          <a:xfrm>
            <a:off x="1489902" y="276850"/>
            <a:ext cx="6739200" cy="3120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53;p32"/>
          <p:cNvSpPr txBox="1"/>
          <p:nvPr/>
        </p:nvSpPr>
        <p:spPr>
          <a:xfrm>
            <a:off x="1440000" y="-32400"/>
            <a:ext cx="7704000" cy="5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rPr lang="en-GB" dirty="0"/>
              <a:t>DESTINATARI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6"/>
          <p:cNvSpPr/>
          <p:nvPr/>
        </p:nvSpPr>
        <p:spPr>
          <a:xfrm>
            <a:off x="157274" y="755175"/>
            <a:ext cx="6340800" cy="3456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342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6"/>
          <p:cNvSpPr/>
          <p:nvPr/>
        </p:nvSpPr>
        <p:spPr>
          <a:xfrm>
            <a:off x="380315" y="945553"/>
            <a:ext cx="5925600" cy="307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title" idx="2"/>
          </p:nvPr>
        </p:nvSpPr>
        <p:spPr>
          <a:xfrm>
            <a:off x="720000" y="945525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01</a:t>
            </a:r>
            <a:endParaRPr dirty="0"/>
          </a:p>
        </p:txBody>
      </p:sp>
      <p:sp>
        <p:nvSpPr>
          <p:cNvPr id="204" name="Google Shape;204;p36"/>
          <p:cNvSpPr txBox="1">
            <a:spLocks noGrp="1"/>
          </p:cNvSpPr>
          <p:nvPr>
            <p:ph type="title"/>
          </p:nvPr>
        </p:nvSpPr>
        <p:spPr>
          <a:xfrm>
            <a:off x="825100" y="2478463"/>
            <a:ext cx="5036031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-GB" dirty="0"/>
              <a:t>DESCRIZIONE ATTIVITÀ </a:t>
            </a:r>
            <a:br>
              <a:rPr lang="en-GB" dirty="0"/>
            </a:br>
            <a:endParaRPr dirty="0"/>
          </a:p>
        </p:txBody>
      </p:sp>
      <p:cxnSp>
        <p:nvCxnSpPr>
          <p:cNvPr id="206" name="Google Shape;206;p36"/>
          <p:cNvCxnSpPr/>
          <p:nvPr/>
        </p:nvCxnSpPr>
        <p:spPr>
          <a:xfrm>
            <a:off x="825100" y="1896675"/>
            <a:ext cx="739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CasellaDiTesto 11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2" name="Picture 1" descr="IMG-20210519-WA00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355" y="2343150"/>
            <a:ext cx="2792730" cy="2425700"/>
          </a:xfrm>
          <a:prstGeom prst="rect">
            <a:avLst/>
          </a:prstGeom>
        </p:spPr>
      </p:pic>
      <p:pic>
        <p:nvPicPr>
          <p:cNvPr id="3" name="Picture 2" descr="IMG-20210519-WA00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7870" y="271780"/>
            <a:ext cx="4006215" cy="22485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G-20210519-WA00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90" y="143510"/>
            <a:ext cx="2556510" cy="1435100"/>
          </a:xfrm>
          <a:prstGeom prst="rect">
            <a:avLst/>
          </a:prstGeom>
        </p:spPr>
      </p:pic>
      <p:pic>
        <p:nvPicPr>
          <p:cNvPr id="13" name="Picture 12" descr="IMG-20210519-WA00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185" y="143510"/>
            <a:ext cx="2777490" cy="1558925"/>
          </a:xfrm>
          <a:prstGeom prst="rect">
            <a:avLst/>
          </a:prstGeom>
        </p:spPr>
      </p:pic>
      <p:pic>
        <p:nvPicPr>
          <p:cNvPr id="11" name="Picture 10" descr="IMG-20210519-WA00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7845" y="709295"/>
            <a:ext cx="2730500" cy="1532255"/>
          </a:xfrm>
          <a:prstGeom prst="rect">
            <a:avLst/>
          </a:prstGeom>
        </p:spPr>
      </p:pic>
      <p:pic>
        <p:nvPicPr>
          <p:cNvPr id="14" name="Picture 13" descr="IMG-20210519-WA00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450" y="2241550"/>
            <a:ext cx="3207385" cy="1800225"/>
          </a:xfrm>
          <a:prstGeom prst="rect">
            <a:avLst/>
          </a:prstGeom>
        </p:spPr>
      </p:pic>
      <p:pic>
        <p:nvPicPr>
          <p:cNvPr id="16" name="Picture 15" descr="IMG-20210519-WA00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4185" y="3009265"/>
            <a:ext cx="3358515" cy="1884680"/>
          </a:xfrm>
          <a:prstGeom prst="rect">
            <a:avLst/>
          </a:prstGeom>
        </p:spPr>
      </p:pic>
      <p:pic>
        <p:nvPicPr>
          <p:cNvPr id="15" name="Picture 14" descr="IMG-20210519-WA000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2835" y="3009265"/>
            <a:ext cx="2653030" cy="14890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/>
          <p:nvPr/>
        </p:nvSpPr>
        <p:spPr>
          <a:xfrm>
            <a:off x="5727500" y="234900"/>
            <a:ext cx="3112200" cy="45213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7"/>
          <p:cNvSpPr/>
          <p:nvPr/>
        </p:nvSpPr>
        <p:spPr>
          <a:xfrm>
            <a:off x="5575100" y="387300"/>
            <a:ext cx="3112200" cy="4521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it-IT" sz="1800" dirty="0"/>
              <a:t>Questa iniziativa </a:t>
            </a:r>
            <a:r>
              <a:rPr sz="1800" dirty="0"/>
              <a:t>è stat</a:t>
            </a:r>
            <a:r>
              <a:rPr lang="it-IT" sz="1800" dirty="0"/>
              <a:t>a  </a:t>
            </a:r>
            <a:r>
              <a:rPr sz="1800" dirty="0"/>
              <a:t>inizialmente </a:t>
            </a:r>
            <a:r>
              <a:rPr sz="1800" dirty="0" err="1"/>
              <a:t>elaborato</a:t>
            </a:r>
            <a:r>
              <a:rPr sz="1800" dirty="0"/>
              <a:t> e </a:t>
            </a:r>
            <a:r>
              <a:rPr sz="1800" dirty="0" err="1"/>
              <a:t>promosso</a:t>
            </a:r>
            <a:r>
              <a:rPr sz="1800" dirty="0"/>
              <a:t> dal</a:t>
            </a:r>
            <a:r>
              <a:rPr lang="it-IT" sz="1800" dirty="0"/>
              <a:t> Gruppo di Lavoro d’Istituto “Emozionabile” ed ha coinvolto diversi alunni di classi e ordini differenti della nostra scuola</a:t>
            </a:r>
            <a:r>
              <a:rPr sz="1800" dirty="0"/>
              <a:t>.</a:t>
            </a:r>
            <a:r>
              <a:rPr lang="it-IT" sz="1800" dirty="0"/>
              <a:t> </a:t>
            </a:r>
            <a:endParaRPr sz="18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/>
              <a:t>Ha lo scopo di favorire la creazione di libri che possono essere ascoltati da tutti.</a:t>
            </a:r>
          </a:p>
        </p:txBody>
      </p:sp>
      <p:sp>
        <p:nvSpPr>
          <p:cNvPr id="213" name="Google Shape;213;p37"/>
          <p:cNvSpPr/>
          <p:nvPr/>
        </p:nvSpPr>
        <p:spPr>
          <a:xfrm>
            <a:off x="567599" y="387300"/>
            <a:ext cx="4520215" cy="120922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4702700" cy="12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1600" b="0" i="0" u="none" strike="noStrike" baseline="0" dirty="0">
                <a:latin typeface="Candara" panose="020E0502030303020204" pitchFamily="34" charset="0"/>
              </a:rPr>
              <a:t>COME È NATA L’IDEA</a:t>
            </a:r>
            <a:br>
              <a:rPr lang="it-IT" sz="1600" b="0" i="0" u="none" strike="noStrike" baseline="0" dirty="0">
                <a:latin typeface="Candara" panose="020E0502030303020204" pitchFamily="34" charset="0"/>
              </a:rPr>
            </a:br>
            <a:r>
              <a:rPr lang="it-IT" sz="1600" b="0" i="0" u="none" strike="noStrike" baseline="0" dirty="0">
                <a:latin typeface="Candara" panose="020E0502030303020204" pitchFamily="34" charset="0"/>
              </a:rPr>
              <a:t>DELL’ATTIVITÀ?</a:t>
            </a:r>
            <a:endParaRPr sz="1600" dirty="0"/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1"/>
          </p:nvPr>
        </p:nvSpPr>
        <p:spPr>
          <a:xfrm>
            <a:off x="720000" y="1896675"/>
            <a:ext cx="3852000" cy="27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216" name="Google Shape;216;p37"/>
          <p:cNvCxnSpPr/>
          <p:nvPr/>
        </p:nvCxnSpPr>
        <p:spPr>
          <a:xfrm>
            <a:off x="750100" y="1746600"/>
            <a:ext cx="1264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CasellaDiTesto 7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2" name="Picture 1" descr="IMG-20210519-WA00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" y="1896745"/>
            <a:ext cx="4460875" cy="25038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/>
          <p:nvPr/>
        </p:nvSpPr>
        <p:spPr>
          <a:xfrm>
            <a:off x="5727500" y="234900"/>
            <a:ext cx="3112200" cy="45213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7"/>
          <p:cNvSpPr/>
          <p:nvPr/>
        </p:nvSpPr>
        <p:spPr>
          <a:xfrm>
            <a:off x="5575100" y="387300"/>
            <a:ext cx="3112200" cy="4521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ym typeface="+mn-ea"/>
              </a:rPr>
              <a:t>Durante</a:t>
            </a:r>
            <a:r>
              <a:rPr sz="1800" dirty="0">
                <a:sym typeface="+mn-ea"/>
              </a:rPr>
              <a:t> l'attività della buona prassi ho esortato gli alunni a calarsi nei panni di coloro che avrebbero ascoltato il loro lavoro...</a:t>
            </a:r>
            <a:endParaRPr sz="1800" dirty="0"/>
          </a:p>
          <a:p>
            <a:pPr algn="ctr"/>
            <a:r>
              <a:rPr lang="it-IT" sz="1800" dirty="0">
                <a:sym typeface="+mn-ea"/>
              </a:rPr>
              <a:t>Durante la lettura a chi ascoltava il compagno di classe ho detto: "Cari ragazzi, ascoltate ad occhi chiusi" ed "ascoltate il silenzio interiore che si trasformerà in gioia per il prossimo".</a:t>
            </a:r>
            <a:endParaRPr sz="1800" dirty="0"/>
          </a:p>
        </p:txBody>
      </p:sp>
      <p:sp>
        <p:nvSpPr>
          <p:cNvPr id="213" name="Google Shape;213;p37"/>
          <p:cNvSpPr/>
          <p:nvPr/>
        </p:nvSpPr>
        <p:spPr>
          <a:xfrm>
            <a:off x="567599" y="387300"/>
            <a:ext cx="4520215" cy="120922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4702700" cy="12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1600" dirty="0"/>
              <a:t>DESCRIZIONE DELLE AZIONI INTRAPRESE E</a:t>
            </a:r>
            <a:br>
              <a:rPr lang="it-IT" sz="1600" dirty="0"/>
            </a:br>
            <a:r>
              <a:rPr lang="it-IT" sz="1600" dirty="0"/>
              <a:t>ATTUATE PER LA REALIZZAZIONE</a:t>
            </a:r>
            <a:br>
              <a:rPr lang="it-IT" sz="1600" dirty="0"/>
            </a:br>
            <a:r>
              <a:rPr lang="it-IT" sz="1600" dirty="0"/>
              <a:t>DELL’ATTIVITÀ</a:t>
            </a:r>
            <a:endParaRPr sz="1600" dirty="0"/>
          </a:p>
        </p:txBody>
      </p:sp>
      <p:cxnSp>
        <p:nvCxnSpPr>
          <p:cNvPr id="216" name="Google Shape;216;p37"/>
          <p:cNvCxnSpPr/>
          <p:nvPr/>
        </p:nvCxnSpPr>
        <p:spPr>
          <a:xfrm>
            <a:off x="750100" y="1746600"/>
            <a:ext cx="1264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CasellaDiTesto 8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3" name="Picture 2" descr="IMG-20210519-WA00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" y="1818005"/>
            <a:ext cx="4311650" cy="24199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6"/>
          <p:cNvSpPr/>
          <p:nvPr/>
        </p:nvSpPr>
        <p:spPr>
          <a:xfrm>
            <a:off x="157274" y="755175"/>
            <a:ext cx="6340800" cy="3456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342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6"/>
          <p:cNvSpPr/>
          <p:nvPr/>
        </p:nvSpPr>
        <p:spPr>
          <a:xfrm>
            <a:off x="380315" y="966508"/>
            <a:ext cx="5925600" cy="307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title" idx="2"/>
          </p:nvPr>
        </p:nvSpPr>
        <p:spPr>
          <a:xfrm>
            <a:off x="720000" y="945525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02</a:t>
            </a:r>
            <a:endParaRPr dirty="0"/>
          </a:p>
        </p:txBody>
      </p:sp>
      <p:sp>
        <p:nvSpPr>
          <p:cNvPr id="204" name="Google Shape;204;p36"/>
          <p:cNvSpPr txBox="1">
            <a:spLocks noGrp="1"/>
          </p:cNvSpPr>
          <p:nvPr>
            <p:ph type="title"/>
          </p:nvPr>
        </p:nvSpPr>
        <p:spPr>
          <a:xfrm>
            <a:off x="825100" y="2478463"/>
            <a:ext cx="5036031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/>
              <a:t>METODOLOGIE E STRUMENTI</a:t>
            </a:r>
            <a:br>
              <a:rPr lang="it-IT" dirty="0"/>
            </a:br>
            <a:r>
              <a:rPr lang="it-IT" dirty="0"/>
              <a:t>UTILIZZATI</a:t>
            </a:r>
            <a:endParaRPr lang="en-GB" dirty="0"/>
          </a:p>
        </p:txBody>
      </p:sp>
      <p:cxnSp>
        <p:nvCxnSpPr>
          <p:cNvPr id="206" name="Google Shape;206;p36"/>
          <p:cNvCxnSpPr/>
          <p:nvPr/>
        </p:nvCxnSpPr>
        <p:spPr>
          <a:xfrm>
            <a:off x="825100" y="1896675"/>
            <a:ext cx="739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CasellaDiTesto 6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2" name="Picture 1" descr="IMG-20210519-WA00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2210" y="520700"/>
            <a:ext cx="3911600" cy="21958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/>
          <p:nvPr/>
        </p:nvSpPr>
        <p:spPr>
          <a:xfrm>
            <a:off x="5727500" y="234900"/>
            <a:ext cx="3112200" cy="45213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7"/>
          <p:cNvSpPr/>
          <p:nvPr/>
        </p:nvSpPr>
        <p:spPr>
          <a:xfrm>
            <a:off x="5481755" y="345390"/>
            <a:ext cx="3112200" cy="4521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 Strumenti e spazi utilizzati: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LIM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- Registratore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/>
              <a:t>- Tablet-pc-cellulare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- Libro di testo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- CD audio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- Flashcards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- Mappe concettuali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- Biblioteca di classe</a:t>
            </a:r>
          </a:p>
        </p:txBody>
      </p:sp>
      <p:sp>
        <p:nvSpPr>
          <p:cNvPr id="213" name="Google Shape;213;p37"/>
          <p:cNvSpPr/>
          <p:nvPr/>
        </p:nvSpPr>
        <p:spPr>
          <a:xfrm>
            <a:off x="618250" y="846525"/>
            <a:ext cx="3518100" cy="7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617855" y="748665"/>
            <a:ext cx="3954145" cy="8470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Metodologie</a:t>
            </a:r>
            <a:b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utilizzate:</a:t>
            </a:r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1"/>
          </p:nvPr>
        </p:nvSpPr>
        <p:spPr>
          <a:xfrm>
            <a:off x="720000" y="1896675"/>
            <a:ext cx="3852000" cy="27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Cooperative learning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Brain-storming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Lezione frontale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Lezione interattiva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Dialoghi (“Chain”)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Role play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- Learning by doing</a:t>
            </a:r>
          </a:p>
        </p:txBody>
      </p:sp>
      <p:cxnSp>
        <p:nvCxnSpPr>
          <p:cNvPr id="216" name="Google Shape;216;p37"/>
          <p:cNvCxnSpPr/>
          <p:nvPr/>
        </p:nvCxnSpPr>
        <p:spPr>
          <a:xfrm>
            <a:off x="750100" y="1746600"/>
            <a:ext cx="1264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CasellaDiTesto 7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4"/>
          <p:cNvSpPr/>
          <p:nvPr/>
        </p:nvSpPr>
        <p:spPr>
          <a:xfrm>
            <a:off x="2645999" y="755175"/>
            <a:ext cx="6340800" cy="3456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54"/>
          <p:cNvSpPr/>
          <p:nvPr/>
        </p:nvSpPr>
        <p:spPr>
          <a:xfrm>
            <a:off x="2853600" y="945525"/>
            <a:ext cx="5925600" cy="307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54"/>
          <p:cNvSpPr txBox="1">
            <a:spLocks noGrp="1"/>
          </p:cNvSpPr>
          <p:nvPr>
            <p:ph type="title"/>
          </p:nvPr>
        </p:nvSpPr>
        <p:spPr>
          <a:xfrm>
            <a:off x="4572000" y="2483325"/>
            <a:ext cx="38520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VALUTAZIONE FINALE</a:t>
            </a:r>
            <a:endParaRPr dirty="0"/>
          </a:p>
        </p:txBody>
      </p:sp>
      <p:sp>
        <p:nvSpPr>
          <p:cNvPr id="686" name="Google Shape;686;p54"/>
          <p:cNvSpPr txBox="1">
            <a:spLocks noGrp="1"/>
          </p:cNvSpPr>
          <p:nvPr>
            <p:ph type="title" idx="2"/>
          </p:nvPr>
        </p:nvSpPr>
        <p:spPr>
          <a:xfrm>
            <a:off x="7290300" y="902650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03</a:t>
            </a:r>
          </a:p>
        </p:txBody>
      </p:sp>
      <p:cxnSp>
        <p:nvCxnSpPr>
          <p:cNvPr id="687" name="Google Shape;687;p54"/>
          <p:cNvCxnSpPr/>
          <p:nvPr/>
        </p:nvCxnSpPr>
        <p:spPr>
          <a:xfrm>
            <a:off x="7580250" y="1896675"/>
            <a:ext cx="739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CasellaDiTesto 9"/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any Presentation by Slidesgo">
  <a:themeElements>
    <a:clrScheme name="Simple Light">
      <a:dk1>
        <a:srgbClr val="383838"/>
      </a:dk1>
      <a:lt1>
        <a:srgbClr val="F7F5F3"/>
      </a:lt1>
      <a:dk2>
        <a:srgbClr val="FFDAA7"/>
      </a:dk2>
      <a:lt2>
        <a:srgbClr val="FFBC60"/>
      </a:lt2>
      <a:accent1>
        <a:srgbClr val="FFFFFF"/>
      </a:accent1>
      <a:accent2>
        <a:srgbClr val="383838"/>
      </a:accent2>
      <a:accent3>
        <a:srgbClr val="F7F5F3"/>
      </a:accent3>
      <a:accent4>
        <a:srgbClr val="383838"/>
      </a:accent4>
      <a:accent5>
        <a:srgbClr val="FFFFFF"/>
      </a:accent5>
      <a:accent6>
        <a:srgbClr val="FFDAA7"/>
      </a:accent6>
      <a:hlink>
        <a:srgbClr val="FFBC6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85b70a0-26dc-4b57-8bb0-d0451a3c051c" xsi:nil="true"/>
    <lcf76f155ced4ddcb4097134ff3c332f xmlns="3ffb74af-6400-435b-add8-39f38f91beb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C7A572B02FC440A40219E2C2FDB9E6" ma:contentTypeVersion="17" ma:contentTypeDescription="Create a new document." ma:contentTypeScope="" ma:versionID="46386e7c72e9305a47b4e93247300ab0">
  <xsd:schema xmlns:xsd="http://www.w3.org/2001/XMLSchema" xmlns:xs="http://www.w3.org/2001/XMLSchema" xmlns:p="http://schemas.microsoft.com/office/2006/metadata/properties" xmlns:ns2="3ffb74af-6400-435b-add8-39f38f91beba" xmlns:ns3="885b70a0-26dc-4b57-8bb0-d0451a3c051c" targetNamespace="http://schemas.microsoft.com/office/2006/metadata/properties" ma:root="true" ma:fieldsID="09618790d090675dbfa1253020ae78b8" ns2:_="" ns3:_="">
    <xsd:import namespace="3ffb74af-6400-435b-add8-39f38f91beba"/>
    <xsd:import namespace="885b70a0-26dc-4b57-8bb0-d0451a3c05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b74af-6400-435b-add8-39f38f91be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9b75bab-30b3-414c-9c31-60d0964e6c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5b70a0-26dc-4b57-8bb0-d0451a3c051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dcffb14-7c1b-4cff-a0c5-8188eff86c3b}" ma:internalName="TaxCatchAll" ma:showField="CatchAllData" ma:web="885b70a0-26dc-4b57-8bb0-d0451a3c05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3BFADC-C4CE-42BB-8377-5108ED495936}">
  <ds:schemaRefs>
    <ds:schemaRef ds:uri="http://schemas.microsoft.com/office/2006/metadata/properties"/>
    <ds:schemaRef ds:uri="http://schemas.microsoft.com/office/infopath/2007/PartnerControls"/>
    <ds:schemaRef ds:uri="885b70a0-26dc-4b57-8bb0-d0451a3c051c"/>
    <ds:schemaRef ds:uri="3ffb74af-6400-435b-add8-39f38f91beba"/>
  </ds:schemaRefs>
</ds:datastoreItem>
</file>

<file path=customXml/itemProps2.xml><?xml version="1.0" encoding="utf-8"?>
<ds:datastoreItem xmlns:ds="http://schemas.openxmlformats.org/officeDocument/2006/customXml" ds:itemID="{565F5D11-086A-4A05-AEB4-07ACEB8A44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fb74af-6400-435b-add8-39f38f91beba"/>
    <ds:schemaRef ds:uri="885b70a0-26dc-4b57-8bb0-d0451a3c05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A0A350-6274-48DF-8ECB-EBF2344065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</Words>
  <Application>Microsoft Office PowerPoint</Application>
  <PresentationFormat>Presentazione su schermo (16:9)</PresentationFormat>
  <Paragraphs>66</Paragraphs>
  <Slides>11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Giany Presentation by Slidesgo</vt:lpstr>
      <vt:lpstr>La Parola </vt:lpstr>
      <vt:lpstr>OBIETTIVI E FINALITÀ</vt:lpstr>
      <vt:lpstr>01</vt:lpstr>
      <vt:lpstr>Presentazione standard di PowerPoint</vt:lpstr>
      <vt:lpstr>COME È NATA L’IDEA DELL’ATTIVITÀ?</vt:lpstr>
      <vt:lpstr>DESCRIZIONE DELLE AZIONI INTRAPRESE E ATTUATE PER LA REALIZZAZIONE DELL’ATTIVITÀ</vt:lpstr>
      <vt:lpstr>02</vt:lpstr>
      <vt:lpstr>Metodologie  utilizzate:</vt:lpstr>
      <vt:lpstr>VALUTAZIONE FINALE</vt:lpstr>
      <vt:lpstr>Presentazione standard di PowerPoint</vt:lpstr>
      <vt:lpstr>PUNTI DI FORZA E  CRITICITÀ EMERSE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</dc:title>
  <dc:creator>GABRIELLA NANNI</dc:creator>
  <cp:lastModifiedBy>Francesca Pantaleone</cp:lastModifiedBy>
  <cp:revision>27</cp:revision>
  <dcterms:created xsi:type="dcterms:W3CDTF">2021-05-19T15:01:00Z</dcterms:created>
  <dcterms:modified xsi:type="dcterms:W3CDTF">2023-07-05T12:28:33Z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  <property fmtid="{D5CDD505-2E9C-101B-9397-08002B2CF9AE}" pid="3" name="ContentTypeId">
    <vt:lpwstr>0x010100FEC7A572B02FC440A40219E2C2FDB9E6</vt:lpwstr>
  </property>
  <property fmtid="{D5CDD505-2E9C-101B-9397-08002B2CF9AE}" pid="4" name="MediaServiceImageTags">
    <vt:lpwstr/>
  </property>
</Properties>
</file>