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76" r:id="rId4"/>
  </p:sldMasterIdLst>
  <p:notesMasterIdLst>
    <p:notesMasterId r:id="rId12"/>
  </p:notesMasterIdLst>
  <p:sldIdLst>
    <p:sldId id="256" r:id="rId5"/>
    <p:sldId id="257" r:id="rId6"/>
    <p:sldId id="261" r:id="rId7"/>
    <p:sldId id="312" r:id="rId8"/>
    <p:sldId id="262" r:id="rId9"/>
    <p:sldId id="311" r:id="rId10"/>
    <p:sldId id="310" r:id="rId11"/>
  </p:sldIdLst>
  <p:sldSz cx="9144000" cy="5143500" type="screen16x9"/>
  <p:notesSz cx="6865938" cy="9998075"/>
  <p:embeddedFontLst>
    <p:embeddedFont>
      <p:font typeface="Aharoni" panose="02010803020104030203" pitchFamily="2" charset="-79"/>
      <p:bold r:id="rId13"/>
    </p:embeddedFont>
    <p:embeddedFont>
      <p:font typeface="Candara" panose="020E0502030303020204" pitchFamily="34" charset="0"/>
      <p:regular r:id="rId14"/>
      <p:bold r:id="rId15"/>
      <p:italic r:id="rId16"/>
      <p:boldItalic r:id="rId17"/>
    </p:embeddedFont>
    <p:embeddedFont>
      <p:font typeface="Georgia" panose="02040502050405020303" pitchFamily="18" charset="0"/>
      <p:regular r:id="rId18"/>
      <p:bold r:id="rId19"/>
      <p:italic r:id="rId20"/>
      <p:boldItalic r:id="rId21"/>
    </p:embeddedFont>
    <p:embeddedFont>
      <p:font typeface="Livvic" pitchFamily="2" charset="0"/>
      <p:regular r:id="rId22"/>
      <p:bold r:id="rId23"/>
      <p:italic r:id="rId24"/>
      <p:boldItalic r:id="rId25"/>
    </p:embeddedFont>
    <p:embeddedFont>
      <p:font typeface="Montserrat" panose="00000500000000000000" pitchFamily="2" charset="0"/>
      <p:regular r:id="rId26"/>
      <p:bold r:id="rId27"/>
      <p:italic r:id="rId28"/>
      <p:boldItalic r:id="rId29"/>
    </p:embeddedFont>
    <p:embeddedFont>
      <p:font typeface="Playfair Display" panose="000005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B74593-2C71-46C6-A013-2334BB2D4C6A}">
  <a:tblStyle styleId="{EDB74593-2C71-46C6-A013-2334BB2D4C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21" Type="http://schemas.openxmlformats.org/officeDocument/2006/relationships/font" Target="fonts/font9.fntdata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F7EE8-5528-4099-A1DB-C7800E06F086}" type="doc">
      <dgm:prSet loTypeId="urn:microsoft.com/office/officeart/2005/8/layout/vList2" loCatId="list" qsTypeId="urn:microsoft.com/office/officeart/2005/8/quickstyle/3d3" qsCatId="3D" csTypeId="urn:microsoft.com/office/officeart/2005/8/colors/accent6_4" csCatId="accent6" phldr="1"/>
      <dgm:spPr/>
      <dgm:t>
        <a:bodyPr/>
        <a:lstStyle/>
        <a:p>
          <a:endParaRPr lang="it-IT"/>
        </a:p>
      </dgm:t>
    </dgm:pt>
    <dgm:pt modelId="{763A7535-24A7-457A-8604-1831345A2AC3}">
      <dgm:prSet phldrT="[Testo]"/>
      <dgm:spPr/>
      <dgm:t>
        <a:bodyPr/>
        <a:lstStyle/>
        <a:p>
          <a:r>
            <a:rPr lang="it-IT" b="1" dirty="0">
              <a:solidFill>
                <a:srgbClr val="FF0000"/>
              </a:solidFill>
            </a:rPr>
            <a:t>SERVICE</a:t>
          </a:r>
        </a:p>
      </dgm:t>
    </dgm:pt>
    <dgm:pt modelId="{DE2B08D9-854D-437D-B47D-2B2F9F3395C9}" type="parTrans" cxnId="{091A4DCA-DA5E-4E51-81F5-4AC712D9CFEB}">
      <dgm:prSet/>
      <dgm:spPr/>
      <dgm:t>
        <a:bodyPr/>
        <a:lstStyle/>
        <a:p>
          <a:endParaRPr lang="it-IT"/>
        </a:p>
      </dgm:t>
    </dgm:pt>
    <dgm:pt modelId="{8C06EF98-1DBC-4F43-AA12-B85D853FEAB9}" type="sibTrans" cxnId="{091A4DCA-DA5E-4E51-81F5-4AC712D9CFEB}">
      <dgm:prSet/>
      <dgm:spPr/>
      <dgm:t>
        <a:bodyPr/>
        <a:lstStyle/>
        <a:p>
          <a:endParaRPr lang="it-IT"/>
        </a:p>
      </dgm:t>
    </dgm:pt>
    <dgm:pt modelId="{71C7D36E-50EB-420A-ABD2-AE5E0FD48D6F}">
      <dgm:prSet phldrT="[Testo]"/>
      <dgm:spPr/>
      <dgm:t>
        <a:bodyPr/>
        <a:lstStyle/>
        <a:p>
          <a:r>
            <a:rPr lang="it-IT" dirty="0"/>
            <a:t>IMPEGNO PER LA COMUNITA’</a:t>
          </a:r>
        </a:p>
      </dgm:t>
    </dgm:pt>
    <dgm:pt modelId="{9519F8D0-8061-44F5-AF79-E2D8F417D73A}" type="parTrans" cxnId="{FD7899B4-77D4-4714-B4DC-3F245D120720}">
      <dgm:prSet/>
      <dgm:spPr/>
      <dgm:t>
        <a:bodyPr/>
        <a:lstStyle/>
        <a:p>
          <a:endParaRPr lang="it-IT"/>
        </a:p>
      </dgm:t>
    </dgm:pt>
    <dgm:pt modelId="{AA8A1671-4202-49D4-8A64-695A011FE951}" type="sibTrans" cxnId="{FD7899B4-77D4-4714-B4DC-3F245D120720}">
      <dgm:prSet/>
      <dgm:spPr/>
      <dgm:t>
        <a:bodyPr/>
        <a:lstStyle/>
        <a:p>
          <a:endParaRPr lang="it-IT"/>
        </a:p>
      </dgm:t>
    </dgm:pt>
    <dgm:pt modelId="{8B3B834E-D8E1-4568-BF54-CA647D1E5AC8}">
      <dgm:prSet phldrT="[Testo]"/>
      <dgm:spPr/>
      <dgm:t>
        <a:bodyPr/>
        <a:lstStyle/>
        <a:p>
          <a:r>
            <a:rPr lang="it-IT" b="1" dirty="0">
              <a:solidFill>
                <a:srgbClr val="FF0000"/>
              </a:solidFill>
            </a:rPr>
            <a:t>LEARNING</a:t>
          </a:r>
        </a:p>
      </dgm:t>
    </dgm:pt>
    <dgm:pt modelId="{847AD713-5389-4C45-AC56-202148D3F096}" type="parTrans" cxnId="{424E6DA2-5FEB-4598-BD0A-900E99E6C585}">
      <dgm:prSet/>
      <dgm:spPr/>
      <dgm:t>
        <a:bodyPr/>
        <a:lstStyle/>
        <a:p>
          <a:endParaRPr lang="it-IT"/>
        </a:p>
      </dgm:t>
    </dgm:pt>
    <dgm:pt modelId="{0CC6D0D1-721D-4A36-9C5A-12110D59D225}" type="sibTrans" cxnId="{424E6DA2-5FEB-4598-BD0A-900E99E6C585}">
      <dgm:prSet/>
      <dgm:spPr/>
      <dgm:t>
        <a:bodyPr/>
        <a:lstStyle/>
        <a:p>
          <a:endParaRPr lang="it-IT"/>
        </a:p>
      </dgm:t>
    </dgm:pt>
    <dgm:pt modelId="{772B9E7E-3FF8-4FD1-B34E-1289CE055BD2}">
      <dgm:prSet phldrT="[Testo]"/>
      <dgm:spPr/>
      <dgm:t>
        <a:bodyPr/>
        <a:lstStyle/>
        <a:p>
          <a:r>
            <a:rPr lang="it-IT" dirty="0"/>
            <a:t>STUDIO IN AULA per l’acquisizione di competenze professionali, metodologiche, sociali e soprattutto didattiche</a:t>
          </a:r>
        </a:p>
      </dgm:t>
    </dgm:pt>
    <dgm:pt modelId="{53F252A3-6014-4EA0-9BB3-47D0C58BA364}" type="parTrans" cxnId="{EC3DB389-9EB7-43A7-91AF-5EC0BC17FC34}">
      <dgm:prSet/>
      <dgm:spPr/>
      <dgm:t>
        <a:bodyPr/>
        <a:lstStyle/>
        <a:p>
          <a:endParaRPr lang="it-IT"/>
        </a:p>
      </dgm:t>
    </dgm:pt>
    <dgm:pt modelId="{24F16BC2-E2F2-45FE-838E-3EA5D0C64898}" type="sibTrans" cxnId="{EC3DB389-9EB7-43A7-91AF-5EC0BC17FC34}">
      <dgm:prSet/>
      <dgm:spPr/>
      <dgm:t>
        <a:bodyPr/>
        <a:lstStyle/>
        <a:p>
          <a:endParaRPr lang="it-IT"/>
        </a:p>
      </dgm:t>
    </dgm:pt>
    <dgm:pt modelId="{7220B202-82DD-4F52-92D5-AD3D6C961017}">
      <dgm:prSet phldrT="[Tes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it-IT" b="1" dirty="0">
              <a:solidFill>
                <a:srgbClr val="FF0000"/>
              </a:solidFill>
            </a:rPr>
            <a:t>ALUNNI PROTAGONISTI</a:t>
          </a:r>
        </a:p>
      </dgm:t>
    </dgm:pt>
    <dgm:pt modelId="{B5C8DA48-3418-434E-8C02-25724F24B18F}" type="parTrans" cxnId="{64AF9E5D-E6E7-4D90-B50D-46C69B8418B4}">
      <dgm:prSet/>
      <dgm:spPr/>
      <dgm:t>
        <a:bodyPr/>
        <a:lstStyle/>
        <a:p>
          <a:endParaRPr lang="it-IT"/>
        </a:p>
      </dgm:t>
    </dgm:pt>
    <dgm:pt modelId="{8697C7B3-3D87-461D-8CDE-52F36CE43CEC}" type="sibTrans" cxnId="{64AF9E5D-E6E7-4D90-B50D-46C69B8418B4}">
      <dgm:prSet/>
      <dgm:spPr/>
      <dgm:t>
        <a:bodyPr/>
        <a:lstStyle/>
        <a:p>
          <a:endParaRPr lang="it-IT"/>
        </a:p>
      </dgm:t>
    </dgm:pt>
    <dgm:pt modelId="{75D1B0E3-7A3B-40FC-9E0F-ABE40C10A5E1}">
      <dgm:prSet phldrT="[Testo]"/>
      <dgm:spPr/>
      <dgm:t>
        <a:bodyPr/>
        <a:lstStyle/>
        <a:p>
          <a:endParaRPr lang="it-IT" dirty="0"/>
        </a:p>
      </dgm:t>
    </dgm:pt>
    <dgm:pt modelId="{7C9DC844-E87A-41D7-A4BD-2CF709690F2E}" type="parTrans" cxnId="{9274B226-A8E7-450C-B926-462F977F4A5F}">
      <dgm:prSet/>
      <dgm:spPr/>
      <dgm:t>
        <a:bodyPr/>
        <a:lstStyle/>
        <a:p>
          <a:endParaRPr lang="it-IT"/>
        </a:p>
      </dgm:t>
    </dgm:pt>
    <dgm:pt modelId="{240C4D0F-DF0C-4E3E-99E5-AEEA841CB6A7}" type="sibTrans" cxnId="{9274B226-A8E7-450C-B926-462F977F4A5F}">
      <dgm:prSet/>
      <dgm:spPr/>
      <dgm:t>
        <a:bodyPr/>
        <a:lstStyle/>
        <a:p>
          <a:endParaRPr lang="it-IT"/>
        </a:p>
      </dgm:t>
    </dgm:pt>
    <dgm:pt modelId="{7A93515B-A5DF-4DC6-AB97-8E77258FB9EC}" type="pres">
      <dgm:prSet presAssocID="{BBFF7EE8-5528-4099-A1DB-C7800E06F086}" presName="linear" presStyleCnt="0">
        <dgm:presLayoutVars>
          <dgm:animLvl val="lvl"/>
          <dgm:resizeHandles val="exact"/>
        </dgm:presLayoutVars>
      </dgm:prSet>
      <dgm:spPr/>
    </dgm:pt>
    <dgm:pt modelId="{66D3F446-3807-4E8B-9E59-0484C03DDB42}" type="pres">
      <dgm:prSet presAssocID="{763A7535-24A7-457A-8604-1831345A2AC3}" presName="parentText" presStyleLbl="node1" presStyleIdx="0" presStyleCnt="3" custLinFactNeighborY="-5012">
        <dgm:presLayoutVars>
          <dgm:chMax val="0"/>
          <dgm:bulletEnabled val="1"/>
        </dgm:presLayoutVars>
      </dgm:prSet>
      <dgm:spPr/>
    </dgm:pt>
    <dgm:pt modelId="{B030EDD2-0862-4F31-88D4-063151B07FC3}" type="pres">
      <dgm:prSet presAssocID="{763A7535-24A7-457A-8604-1831345A2AC3}" presName="childText" presStyleLbl="revTx" presStyleIdx="0" presStyleCnt="2">
        <dgm:presLayoutVars>
          <dgm:bulletEnabled val="1"/>
        </dgm:presLayoutVars>
      </dgm:prSet>
      <dgm:spPr/>
    </dgm:pt>
    <dgm:pt modelId="{54B6C843-7789-4123-8C9C-2B660C3EFCA3}" type="pres">
      <dgm:prSet presAssocID="{8B3B834E-D8E1-4568-BF54-CA647D1E5AC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A22D5CF-1B33-41DC-A237-4C9FCE1D03D0}" type="pres">
      <dgm:prSet presAssocID="{8B3B834E-D8E1-4568-BF54-CA647D1E5AC8}" presName="childText" presStyleLbl="revTx" presStyleIdx="1" presStyleCnt="2">
        <dgm:presLayoutVars>
          <dgm:bulletEnabled val="1"/>
        </dgm:presLayoutVars>
      </dgm:prSet>
      <dgm:spPr/>
    </dgm:pt>
    <dgm:pt modelId="{7E6517E1-E25F-44C7-8F23-3313D1D9014E}" type="pres">
      <dgm:prSet presAssocID="{7220B202-82DD-4F52-92D5-AD3D6C961017}" presName="parentText" presStyleLbl="node1" presStyleIdx="2" presStyleCnt="3" custLinFactNeighborY="-9234">
        <dgm:presLayoutVars>
          <dgm:chMax val="0"/>
          <dgm:bulletEnabled val="1"/>
        </dgm:presLayoutVars>
      </dgm:prSet>
      <dgm:spPr/>
    </dgm:pt>
  </dgm:ptLst>
  <dgm:cxnLst>
    <dgm:cxn modelId="{CD12EB1F-AD13-4C75-A98F-3F2FF5A04021}" type="presOf" srcId="{8B3B834E-D8E1-4568-BF54-CA647D1E5AC8}" destId="{54B6C843-7789-4123-8C9C-2B660C3EFCA3}" srcOrd="0" destOrd="0" presId="urn:microsoft.com/office/officeart/2005/8/layout/vList2"/>
    <dgm:cxn modelId="{9274B226-A8E7-450C-B926-462F977F4A5F}" srcId="{8B3B834E-D8E1-4568-BF54-CA647D1E5AC8}" destId="{75D1B0E3-7A3B-40FC-9E0F-ABE40C10A5E1}" srcOrd="1" destOrd="0" parTransId="{7C9DC844-E87A-41D7-A4BD-2CF709690F2E}" sibTransId="{240C4D0F-DF0C-4E3E-99E5-AEEA841CB6A7}"/>
    <dgm:cxn modelId="{64AF9E5D-E6E7-4D90-B50D-46C69B8418B4}" srcId="{BBFF7EE8-5528-4099-A1DB-C7800E06F086}" destId="{7220B202-82DD-4F52-92D5-AD3D6C961017}" srcOrd="2" destOrd="0" parTransId="{B5C8DA48-3418-434E-8C02-25724F24B18F}" sibTransId="{8697C7B3-3D87-461D-8CDE-52F36CE43CEC}"/>
    <dgm:cxn modelId="{387DCD43-5376-4D70-B5D0-D7DC87CEC765}" type="presOf" srcId="{7220B202-82DD-4F52-92D5-AD3D6C961017}" destId="{7E6517E1-E25F-44C7-8F23-3313D1D9014E}" srcOrd="0" destOrd="0" presId="urn:microsoft.com/office/officeart/2005/8/layout/vList2"/>
    <dgm:cxn modelId="{61351572-EBC3-4520-BEC9-11D1B3D0FC5E}" type="presOf" srcId="{BBFF7EE8-5528-4099-A1DB-C7800E06F086}" destId="{7A93515B-A5DF-4DC6-AB97-8E77258FB9EC}" srcOrd="0" destOrd="0" presId="urn:microsoft.com/office/officeart/2005/8/layout/vList2"/>
    <dgm:cxn modelId="{EC3DB389-9EB7-43A7-91AF-5EC0BC17FC34}" srcId="{8B3B834E-D8E1-4568-BF54-CA647D1E5AC8}" destId="{772B9E7E-3FF8-4FD1-B34E-1289CE055BD2}" srcOrd="0" destOrd="0" parTransId="{53F252A3-6014-4EA0-9BB3-47D0C58BA364}" sibTransId="{24F16BC2-E2F2-45FE-838E-3EA5D0C64898}"/>
    <dgm:cxn modelId="{E96BD091-AA81-4C31-AD7F-F700C4BD8381}" type="presOf" srcId="{763A7535-24A7-457A-8604-1831345A2AC3}" destId="{66D3F446-3807-4E8B-9E59-0484C03DDB42}" srcOrd="0" destOrd="0" presId="urn:microsoft.com/office/officeart/2005/8/layout/vList2"/>
    <dgm:cxn modelId="{FA88C69A-45C4-4B05-884F-2E9456CE6BE8}" type="presOf" srcId="{71C7D36E-50EB-420A-ABD2-AE5E0FD48D6F}" destId="{B030EDD2-0862-4F31-88D4-063151B07FC3}" srcOrd="0" destOrd="0" presId="urn:microsoft.com/office/officeart/2005/8/layout/vList2"/>
    <dgm:cxn modelId="{424E6DA2-5FEB-4598-BD0A-900E99E6C585}" srcId="{BBFF7EE8-5528-4099-A1DB-C7800E06F086}" destId="{8B3B834E-D8E1-4568-BF54-CA647D1E5AC8}" srcOrd="1" destOrd="0" parTransId="{847AD713-5389-4C45-AC56-202148D3F096}" sibTransId="{0CC6D0D1-721D-4A36-9C5A-12110D59D225}"/>
    <dgm:cxn modelId="{4C02E5AE-BDC6-4D61-BF35-74CF6454ABE5}" type="presOf" srcId="{772B9E7E-3FF8-4FD1-B34E-1289CE055BD2}" destId="{9A22D5CF-1B33-41DC-A237-4C9FCE1D03D0}" srcOrd="0" destOrd="0" presId="urn:microsoft.com/office/officeart/2005/8/layout/vList2"/>
    <dgm:cxn modelId="{FD7899B4-77D4-4714-B4DC-3F245D120720}" srcId="{763A7535-24A7-457A-8604-1831345A2AC3}" destId="{71C7D36E-50EB-420A-ABD2-AE5E0FD48D6F}" srcOrd="0" destOrd="0" parTransId="{9519F8D0-8061-44F5-AF79-E2D8F417D73A}" sibTransId="{AA8A1671-4202-49D4-8A64-695A011FE951}"/>
    <dgm:cxn modelId="{091A4DCA-DA5E-4E51-81F5-4AC712D9CFEB}" srcId="{BBFF7EE8-5528-4099-A1DB-C7800E06F086}" destId="{763A7535-24A7-457A-8604-1831345A2AC3}" srcOrd="0" destOrd="0" parTransId="{DE2B08D9-854D-437D-B47D-2B2F9F3395C9}" sibTransId="{8C06EF98-1DBC-4F43-AA12-B85D853FEAB9}"/>
    <dgm:cxn modelId="{9D3055D7-910A-42CB-BC53-CEE4D28DE6CF}" type="presOf" srcId="{75D1B0E3-7A3B-40FC-9E0F-ABE40C10A5E1}" destId="{9A22D5CF-1B33-41DC-A237-4C9FCE1D03D0}" srcOrd="0" destOrd="1" presId="urn:microsoft.com/office/officeart/2005/8/layout/vList2"/>
    <dgm:cxn modelId="{6D1942E1-E454-401F-B5DA-5E31B839616D}" type="presParOf" srcId="{7A93515B-A5DF-4DC6-AB97-8E77258FB9EC}" destId="{66D3F446-3807-4E8B-9E59-0484C03DDB42}" srcOrd="0" destOrd="0" presId="urn:microsoft.com/office/officeart/2005/8/layout/vList2"/>
    <dgm:cxn modelId="{FB3E58BB-EEFE-4C9C-8C01-D8F6BF175E13}" type="presParOf" srcId="{7A93515B-A5DF-4DC6-AB97-8E77258FB9EC}" destId="{B030EDD2-0862-4F31-88D4-063151B07FC3}" srcOrd="1" destOrd="0" presId="urn:microsoft.com/office/officeart/2005/8/layout/vList2"/>
    <dgm:cxn modelId="{17E4574A-9471-4B8A-ACE7-179D02A453D2}" type="presParOf" srcId="{7A93515B-A5DF-4DC6-AB97-8E77258FB9EC}" destId="{54B6C843-7789-4123-8C9C-2B660C3EFCA3}" srcOrd="2" destOrd="0" presId="urn:microsoft.com/office/officeart/2005/8/layout/vList2"/>
    <dgm:cxn modelId="{05EE1949-80AB-435B-BAED-54144184F794}" type="presParOf" srcId="{7A93515B-A5DF-4DC6-AB97-8E77258FB9EC}" destId="{9A22D5CF-1B33-41DC-A237-4C9FCE1D03D0}" srcOrd="3" destOrd="0" presId="urn:microsoft.com/office/officeart/2005/8/layout/vList2"/>
    <dgm:cxn modelId="{749B799A-8462-4B9B-9D0D-56BC622CC42A}" type="presParOf" srcId="{7A93515B-A5DF-4DC6-AB97-8E77258FB9EC}" destId="{7E6517E1-E25F-44C7-8F23-3313D1D9014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3F446-3807-4E8B-9E59-0484C03DDB42}">
      <dsp:nvSpPr>
        <dsp:cNvPr id="0" name=""/>
        <dsp:cNvSpPr/>
      </dsp:nvSpPr>
      <dsp:spPr>
        <a:xfrm>
          <a:off x="0" y="43443"/>
          <a:ext cx="5556739" cy="44460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0000"/>
              </a:solidFill>
            </a:rPr>
            <a:t>SERVICE</a:t>
          </a:r>
        </a:p>
      </dsp:txBody>
      <dsp:txXfrm>
        <a:off x="21704" y="65147"/>
        <a:ext cx="5513331" cy="401192"/>
      </dsp:txXfrm>
    </dsp:sp>
    <dsp:sp modelId="{B030EDD2-0862-4F31-88D4-063151B07FC3}">
      <dsp:nvSpPr>
        <dsp:cNvPr id="0" name=""/>
        <dsp:cNvSpPr/>
      </dsp:nvSpPr>
      <dsp:spPr>
        <a:xfrm>
          <a:off x="0" y="503813"/>
          <a:ext cx="5556739" cy="31464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42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500" kern="1200" dirty="0"/>
            <a:t>IMPEGNO PER LA COMUNITA’</a:t>
          </a:r>
        </a:p>
      </dsp:txBody>
      <dsp:txXfrm>
        <a:off x="0" y="503813"/>
        <a:ext cx="5556739" cy="314640"/>
      </dsp:txXfrm>
    </dsp:sp>
    <dsp:sp modelId="{54B6C843-7789-4123-8C9C-2B660C3EFCA3}">
      <dsp:nvSpPr>
        <dsp:cNvPr id="0" name=""/>
        <dsp:cNvSpPr/>
      </dsp:nvSpPr>
      <dsp:spPr>
        <a:xfrm>
          <a:off x="0" y="818453"/>
          <a:ext cx="5556739" cy="444600"/>
        </a:xfrm>
        <a:prstGeom prst="roundRect">
          <a:avLst/>
        </a:prstGeom>
        <a:solidFill>
          <a:schemeClr val="accent6">
            <a:shade val="50000"/>
            <a:hueOff val="-88701"/>
            <a:satOff val="44789"/>
            <a:lumOff val="207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0000"/>
              </a:solidFill>
            </a:rPr>
            <a:t>LEARNING</a:t>
          </a:r>
        </a:p>
      </dsp:txBody>
      <dsp:txXfrm>
        <a:off x="21704" y="840157"/>
        <a:ext cx="5513331" cy="401192"/>
      </dsp:txXfrm>
    </dsp:sp>
    <dsp:sp modelId="{9A22D5CF-1B33-41DC-A237-4C9FCE1D03D0}">
      <dsp:nvSpPr>
        <dsp:cNvPr id="0" name=""/>
        <dsp:cNvSpPr/>
      </dsp:nvSpPr>
      <dsp:spPr>
        <a:xfrm>
          <a:off x="0" y="1263053"/>
          <a:ext cx="5556739" cy="68827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42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500" kern="1200" dirty="0"/>
            <a:t>STUDIO IN AULA per l’acquisizione di competenze professionali, metodologiche, sociali e soprattutto didattiche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it-IT" sz="1500" kern="1200" dirty="0"/>
        </a:p>
      </dsp:txBody>
      <dsp:txXfrm>
        <a:off x="0" y="1263053"/>
        <a:ext cx="5556739" cy="688274"/>
      </dsp:txXfrm>
    </dsp:sp>
    <dsp:sp modelId="{7E6517E1-E25F-44C7-8F23-3313D1D9014E}">
      <dsp:nvSpPr>
        <dsp:cNvPr id="0" name=""/>
        <dsp:cNvSpPr/>
      </dsp:nvSpPr>
      <dsp:spPr>
        <a:xfrm>
          <a:off x="0" y="1887773"/>
          <a:ext cx="5556739" cy="444600"/>
        </a:xfrm>
        <a:prstGeom prst="roundRect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0000"/>
              </a:solidFill>
            </a:rPr>
            <a:t>ALUNNI PROTAGONISTI</a:t>
          </a:r>
        </a:p>
      </dsp:txBody>
      <dsp:txXfrm>
        <a:off x="21704" y="1909477"/>
        <a:ext cx="5513331" cy="401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344" tIns="96344" rIns="96344" bIns="96344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spcFirstLastPara="1" wrap="square" lIns="96344" tIns="96344" rIns="96344" bIns="963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ec4fb4f7e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ec4fb4f7e_1_55:notes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spcFirstLastPara="1" wrap="square" lIns="96344" tIns="96344" rIns="96344" bIns="963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spcFirstLastPara="1" wrap="square" lIns="96344" tIns="96344" rIns="96344" bIns="963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spcFirstLastPara="1" wrap="square" lIns="96344" tIns="96344" rIns="96344" bIns="963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spcFirstLastPara="1" wrap="square" lIns="96344" tIns="96344" rIns="96344" bIns="963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6301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spcFirstLastPara="1" wrap="square" lIns="96344" tIns="96344" rIns="96344" bIns="963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2360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5475" y="150052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85475" y="2757075"/>
            <a:ext cx="2904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4285475" y="1947025"/>
            <a:ext cx="38520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4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4745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6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741713" y="107325"/>
            <a:ext cx="3188400" cy="46239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1"/>
          <p:cNvSpPr/>
          <p:nvPr/>
        </p:nvSpPr>
        <p:spPr>
          <a:xfrm>
            <a:off x="589350" y="259800"/>
            <a:ext cx="3188400" cy="462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/>
          <a:srcRect/>
          <a:stretch/>
        </p:blipFill>
        <p:spPr>
          <a:xfrm>
            <a:off x="838813" y="318425"/>
            <a:ext cx="2683975" cy="35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/>
          <p:nvPr/>
        </p:nvSpPr>
        <p:spPr>
          <a:xfrm>
            <a:off x="4117524" y="107325"/>
            <a:ext cx="4792013" cy="2464425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ctrTitle"/>
          </p:nvPr>
        </p:nvSpPr>
        <p:spPr>
          <a:xfrm>
            <a:off x="3853814" y="2076375"/>
            <a:ext cx="5319431" cy="6857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it-IT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IL PROGETTO D’ISTITUTO “EMOZIONABILE”</a:t>
            </a:r>
            <a:br>
              <a:rPr lang="it-IT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</a:br>
            <a:br>
              <a:rPr lang="it-IT" sz="2400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it-IT" sz="2400" b="1" dirty="0"/>
              <a:t>A scuola con il </a:t>
            </a:r>
            <a:r>
              <a:rPr lang="it-IT" sz="2400" b="1" i="1" dirty="0"/>
              <a:t>Service Learning</a:t>
            </a:r>
            <a:r>
              <a:rPr lang="it-IT" sz="2400" b="1" dirty="0"/>
              <a:t>: buone prassi di apprendimento solidale</a:t>
            </a:r>
            <a:endParaRPr sz="2400" b="1" dirty="0">
              <a:solidFill>
                <a:schemeClr val="accent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C292341-D6A2-4DB5-8A9B-95F9A134C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047" y="1873767"/>
            <a:ext cx="5070964" cy="2498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Service Learning: cos'è e perché è tanto importante - Tuttoscuola">
            <a:extLst>
              <a:ext uri="{FF2B5EF4-FFF2-40B4-BE49-F238E27FC236}">
                <a16:creationId xmlns:a16="http://schemas.microsoft.com/office/drawing/2014/main" id="{977617AD-EBDC-4FC3-B717-FC2000DF0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98" y="3918494"/>
            <a:ext cx="1560004" cy="90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2B9B101-7357-4DC6-916F-28E1687DD2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2610" y="3785225"/>
            <a:ext cx="1797050" cy="1250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/>
          <p:nvPr/>
        </p:nvSpPr>
        <p:spPr>
          <a:xfrm>
            <a:off x="626215" y="65521"/>
            <a:ext cx="7704000" cy="134556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720000" y="65521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“Il </a:t>
            </a:r>
            <a:r>
              <a:rPr lang="it-IT" i="1" dirty="0"/>
              <a:t>service learning</a:t>
            </a:r>
            <a:r>
              <a:rPr lang="it-IT" dirty="0"/>
              <a:t>: un ponte tra scuola e territorio</a:t>
            </a:r>
            <a:endParaRPr lang="en-GB" dirty="0"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/>
              <a:t>.</a:t>
            </a:r>
            <a:endParaRPr sz="11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0AA400-89F6-4C54-940C-BD8978D2EFA0}"/>
              </a:ext>
            </a:extLst>
          </p:cNvPr>
          <p:cNvSpPr txBox="1"/>
          <p:nvPr/>
        </p:nvSpPr>
        <p:spPr>
          <a:xfrm>
            <a:off x="5697416" y="4939479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C01391C-2AA7-4537-8599-C4354B6B1E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4447868"/>
              </p:ext>
            </p:extLst>
          </p:nvPr>
        </p:nvGraphicFramePr>
        <p:xfrm>
          <a:off x="2660830" y="1746968"/>
          <a:ext cx="5556739" cy="245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arentesi graffa chiusa 3">
            <a:extLst>
              <a:ext uri="{FF2B5EF4-FFF2-40B4-BE49-F238E27FC236}">
                <a16:creationId xmlns:a16="http://schemas.microsoft.com/office/drawing/2014/main" id="{9538B3FB-17F4-4D50-9954-387F5E4DE875}"/>
              </a:ext>
            </a:extLst>
          </p:cNvPr>
          <p:cNvSpPr/>
          <p:nvPr/>
        </p:nvSpPr>
        <p:spPr>
          <a:xfrm flipH="1">
            <a:off x="1793476" y="2043991"/>
            <a:ext cx="410307" cy="16764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26B725-9702-4872-B0C7-5787DCEA0AF5}"/>
              </a:ext>
            </a:extLst>
          </p:cNvPr>
          <p:cNvSpPr txBox="1"/>
          <p:nvPr/>
        </p:nvSpPr>
        <p:spPr>
          <a:xfrm>
            <a:off x="448783" y="2549240"/>
            <a:ext cx="113826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800" b="1" dirty="0"/>
              <a:t>OLTRE L’AULA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91037E1F-6FA4-47CA-A6E9-42A9B960942A}"/>
              </a:ext>
            </a:extLst>
          </p:cNvPr>
          <p:cNvGrpSpPr/>
          <p:nvPr/>
        </p:nvGrpSpPr>
        <p:grpSpPr>
          <a:xfrm>
            <a:off x="2379786" y="4222720"/>
            <a:ext cx="5837784" cy="380880"/>
            <a:chOff x="0" y="1496671"/>
            <a:chExt cx="5556739" cy="380880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DD06CE9A-E697-405C-9255-CB3B93B96F64}"/>
                </a:ext>
              </a:extLst>
            </p:cNvPr>
            <p:cNvSpPr/>
            <p:nvPr/>
          </p:nvSpPr>
          <p:spPr>
            <a:xfrm>
              <a:off x="0" y="1496671"/>
              <a:ext cx="5556739" cy="380880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6668E9AB-6A47-4212-BF03-6476345EFB85}"/>
                </a:ext>
              </a:extLst>
            </p:cNvPr>
            <p:cNvSpPr txBox="1"/>
            <p:nvPr/>
          </p:nvSpPr>
          <p:spPr>
            <a:xfrm>
              <a:off x="0" y="1496671"/>
              <a:ext cx="5556739" cy="380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6426" tIns="29210" rIns="163576" bIns="2921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it-IT" sz="1600" kern="1200" dirty="0"/>
                <a:t>APPRENDERE ATTRAVERSO E GRAZIE  ALL’AZIONE SOLIDALE MESSA IN CAMPO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5880111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66508"/>
            <a:ext cx="5539839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301526" y="2740963"/>
            <a:ext cx="5697416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-IT" sz="3200" b="0" i="0" u="none" strike="noStrike" baseline="0" dirty="0">
                <a:latin typeface="Georgia" panose="02040502050405020303" pitchFamily="18" charset="0"/>
              </a:rPr>
              <a:t>Si fa dell’apprendimento un servizio solidale, non in termini assistenziali ma finalizzato alla cittadinanza attiva</a:t>
            </a:r>
            <a:br>
              <a:rPr lang="en-GB" sz="5400" dirty="0"/>
            </a:br>
            <a:endParaRPr sz="54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EFCB3F1-1615-4B75-9EC7-44ED34ACD59D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10" name="Picture 2" descr="Le 10 Life Skills - Life Skills Italia">
            <a:extLst>
              <a:ext uri="{FF2B5EF4-FFF2-40B4-BE49-F238E27FC236}">
                <a16:creationId xmlns:a16="http://schemas.microsoft.com/office/drawing/2014/main" id="{BAA8A20C-BC23-4257-8ADE-D01AFDB0E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25" y="1498317"/>
            <a:ext cx="2482223" cy="248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 Giardini delle Soft Skills: un nuovo progetto dedicato ai bambini e  giovani - Piazza dei Mestieri">
            <a:extLst>
              <a:ext uri="{FF2B5EF4-FFF2-40B4-BE49-F238E27FC236}">
                <a16:creationId xmlns:a16="http://schemas.microsoft.com/office/drawing/2014/main" id="{8C354E2C-AB0D-4C72-9363-B841E2E90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2" t="65185" r="22421" b="24102"/>
          <a:stretch/>
        </p:blipFill>
        <p:spPr bwMode="auto">
          <a:xfrm>
            <a:off x="6084275" y="755175"/>
            <a:ext cx="3059725" cy="55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9BA054-D5BE-4E7C-A91B-9FBFAA79EC7C}"/>
              </a:ext>
            </a:extLst>
          </p:cNvPr>
          <p:cNvSpPr txBox="1"/>
          <p:nvPr/>
        </p:nvSpPr>
        <p:spPr>
          <a:xfrm>
            <a:off x="574431" y="300317"/>
            <a:ext cx="4572000" cy="452431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b="0" i="0" dirty="0">
                <a:solidFill>
                  <a:srgbClr val="444444"/>
                </a:solidFill>
                <a:effectLst/>
                <a:latin typeface="Helvetica Neue"/>
              </a:rPr>
              <a:t>Il </a:t>
            </a:r>
            <a:r>
              <a:rPr lang="it-IT" sz="2400" b="1" i="0" dirty="0">
                <a:solidFill>
                  <a:srgbClr val="444444"/>
                </a:solidFill>
                <a:effectLst/>
                <a:latin typeface="Helvetica Neue"/>
              </a:rPr>
              <a:t>Service Learning</a:t>
            </a:r>
            <a:r>
              <a:rPr lang="it-IT" sz="2400" b="0" i="0" dirty="0">
                <a:solidFill>
                  <a:srgbClr val="444444"/>
                </a:solidFill>
                <a:effectLst/>
                <a:latin typeface="Helvetica Neue"/>
              </a:rPr>
              <a:t> è un approccio metodologico «che permette di realizzare percorsi di apprendimento in contesti di vita reale, finalizzati allo sviluppo di competenze disciplinari, trasversali, professionali e volti alla partecipazione attiva degli studenti </a:t>
            </a:r>
          </a:p>
          <a:p>
            <a:pPr algn="ctr"/>
            <a:endParaRPr lang="it-IT" sz="2400" dirty="0">
              <a:solidFill>
                <a:srgbClr val="444444"/>
              </a:solidFill>
              <a:latin typeface="Helvetica Neue"/>
            </a:endParaRPr>
          </a:p>
          <a:p>
            <a:pPr algn="ctr"/>
            <a:r>
              <a:rPr lang="it-IT" sz="2400" b="0" i="0" dirty="0">
                <a:solidFill>
                  <a:srgbClr val="444444"/>
                </a:solidFill>
                <a:effectLst/>
                <a:latin typeface="Helvetica Neue"/>
              </a:rPr>
              <a:t>(Fiorin, 2016)».</a:t>
            </a:r>
            <a:endParaRPr lang="it-IT" sz="2400" dirty="0"/>
          </a:p>
        </p:txBody>
      </p:sp>
      <p:pic>
        <p:nvPicPr>
          <p:cNvPr id="6" name="Picture 5" descr="Potrebbe essere un'immagine raffigurante 1 persona">
            <a:extLst>
              <a:ext uri="{FF2B5EF4-FFF2-40B4-BE49-F238E27FC236}">
                <a16:creationId xmlns:a16="http://schemas.microsoft.com/office/drawing/2014/main" id="{09D3FF38-3952-4BD9-A833-B71E2074C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132" y="300317"/>
            <a:ext cx="3327115" cy="249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trebbe essere un'immagine raffigurante 1 persona">
            <a:extLst>
              <a:ext uri="{FF2B5EF4-FFF2-40B4-BE49-F238E27FC236}">
                <a16:creationId xmlns:a16="http://schemas.microsoft.com/office/drawing/2014/main" id="{6BE5D91B-BEF8-40AE-9555-B23599F0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131" y="2917579"/>
            <a:ext cx="3327115" cy="206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50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693025" y="163139"/>
            <a:ext cx="3275710" cy="4670145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7"/>
          <p:cNvSpPr/>
          <p:nvPr/>
        </p:nvSpPr>
        <p:spPr>
          <a:xfrm>
            <a:off x="567599" y="387300"/>
            <a:ext cx="4520215" cy="1209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603401" y="401509"/>
            <a:ext cx="47027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 b="1" dirty="0"/>
              <a:t>Dal punto di vista strettamente didattico, IL SERVICE LEARNING è</a:t>
            </a:r>
            <a:r>
              <a:rPr lang="it-IT" sz="1000" dirty="0"/>
              <a:t>: </a:t>
            </a:r>
            <a:br>
              <a:rPr lang="it-IT" sz="1000" dirty="0"/>
            </a:br>
            <a:endParaRPr sz="1600" dirty="0"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448735" y="1230709"/>
            <a:ext cx="5216962" cy="10226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 </a:t>
            </a:r>
            <a:r>
              <a:rPr lang="it-IT" b="1" dirty="0"/>
              <a:t>È curricolare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b="1" dirty="0"/>
              <a:t> È interdisciplinare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/>
              <a:t> È funzionale allo sviluppo delle competenze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 </a:t>
            </a:r>
            <a:r>
              <a:rPr lang="it-IT" b="1" dirty="0"/>
              <a:t>È capace di suscitare l’apprendimento significativo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 </a:t>
            </a:r>
            <a:r>
              <a:rPr lang="it-IT" b="1" dirty="0"/>
              <a:t>È responsabilizzante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 </a:t>
            </a:r>
            <a:r>
              <a:rPr lang="it-IT" b="1" dirty="0"/>
              <a:t>È collaborativo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 </a:t>
            </a:r>
            <a:r>
              <a:rPr lang="it-IT" b="1" dirty="0"/>
              <a:t>È aperto alla partecipazione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 </a:t>
            </a:r>
            <a:r>
              <a:rPr lang="it-IT" b="1" dirty="0"/>
              <a:t>È finalizzato al cambiamento</a:t>
            </a:r>
            <a:endParaRPr b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994311-47BB-4174-8736-978D625DDABB}"/>
              </a:ext>
            </a:extLst>
          </p:cNvPr>
          <p:cNvSpPr txBox="1"/>
          <p:nvPr/>
        </p:nvSpPr>
        <p:spPr>
          <a:xfrm>
            <a:off x="5693025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1027" name="Immagine 5">
            <a:extLst>
              <a:ext uri="{FF2B5EF4-FFF2-40B4-BE49-F238E27FC236}">
                <a16:creationId xmlns:a16="http://schemas.microsoft.com/office/drawing/2014/main" id="{2A46F137-7ADC-4DFE-9884-39B9DB1423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5" t="17266" r="1256"/>
          <a:stretch/>
        </p:blipFill>
        <p:spPr bwMode="auto">
          <a:xfrm>
            <a:off x="5911312" y="310216"/>
            <a:ext cx="2938671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Potrebbe essere un'immagine raffigurante 14 persone">
            <a:extLst>
              <a:ext uri="{FF2B5EF4-FFF2-40B4-BE49-F238E27FC236}">
                <a16:creationId xmlns:a16="http://schemas.microsoft.com/office/drawing/2014/main" id="{C02AA129-1522-439A-B293-54928B0BF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t="16048" r="1731"/>
          <a:stretch/>
        </p:blipFill>
        <p:spPr bwMode="auto">
          <a:xfrm>
            <a:off x="5854558" y="2498211"/>
            <a:ext cx="3011668" cy="21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/>
          <p:nvPr/>
        </p:nvSpPr>
        <p:spPr>
          <a:xfrm>
            <a:off x="618250" y="846525"/>
            <a:ext cx="2500088" cy="111122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618250" y="858912"/>
            <a:ext cx="2500088" cy="15560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LEGGIAMO PER TE </a:t>
            </a:r>
            <a:endParaRPr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9F6806F-571C-4064-BD92-997E733F6913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49DD481-272C-4F19-B957-6A6FF0B40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28" t="14740" r="21282"/>
          <a:stretch/>
        </p:blipFill>
        <p:spPr>
          <a:xfrm>
            <a:off x="3505200" y="500893"/>
            <a:ext cx="5357446" cy="4141713"/>
          </a:xfrm>
          <a:prstGeom prst="rect">
            <a:avLst/>
          </a:prstGeom>
        </p:spPr>
      </p:pic>
      <p:pic>
        <p:nvPicPr>
          <p:cNvPr id="2050" name="Picture 2" descr="SARS-CoV-2: il mistero di un virus perfetto | Scienza in rete">
            <a:extLst>
              <a:ext uri="{FF2B5EF4-FFF2-40B4-BE49-F238E27FC236}">
                <a16:creationId xmlns:a16="http://schemas.microsoft.com/office/drawing/2014/main" id="{E00864BF-A4CB-46D5-8B34-98A550F9F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4" y="2296036"/>
            <a:ext cx="2660894" cy="177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84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0D7BF3B-EC46-428F-A273-9F1EEA113D8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2473569" y="1449580"/>
            <a:ext cx="6529754" cy="3416921"/>
          </a:xfrm>
          <a:prstGeom prst="rect">
            <a:avLst/>
          </a:prstGeom>
          <a:solidFill>
            <a:srgbClr val="FFF2DF">
              <a:alpha val="61176"/>
            </a:srgb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«Ho imparato che il problema degli altri è uguale al mio. </a:t>
            </a:r>
            <a:b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Sortirne tutti insieme è la politica. Sortirne da soli è l’avarizia». </a:t>
            </a:r>
            <a:br>
              <a:rPr lang="it-IT" b="1" dirty="0">
                <a:solidFill>
                  <a:srgbClr val="002060"/>
                </a:solidFill>
              </a:rPr>
            </a:br>
            <a:br>
              <a:rPr lang="it-IT" b="1" dirty="0">
                <a:solidFill>
                  <a:srgbClr val="002060"/>
                </a:solidFill>
              </a:rPr>
            </a:br>
            <a:r>
              <a:rPr lang="it-IT" sz="2400" b="1" dirty="0">
                <a:solidFill>
                  <a:srgbClr val="002060"/>
                </a:solidFill>
              </a:rPr>
              <a:t>(Don Lorenzo Milani – </a:t>
            </a:r>
            <a:br>
              <a:rPr lang="it-IT" sz="2400" b="1" dirty="0">
                <a:solidFill>
                  <a:srgbClr val="002060"/>
                </a:solidFill>
              </a:rPr>
            </a:br>
            <a:r>
              <a:rPr lang="it-IT" sz="2400" b="1" i="1" dirty="0">
                <a:solidFill>
                  <a:srgbClr val="002060"/>
                </a:solidFill>
              </a:rPr>
              <a:t>Lettera a una professoressa</a:t>
            </a:r>
            <a:r>
              <a:rPr lang="it-IT" sz="2400" dirty="0">
                <a:solidFill>
                  <a:srgbClr val="002060"/>
                </a:solidFill>
              </a:rPr>
              <a:t>)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18800E7-03A8-4832-90A0-5DC3966CC4A8}"/>
              </a:ext>
            </a:extLst>
          </p:cNvPr>
          <p:cNvSpPr txBox="1"/>
          <p:nvPr/>
        </p:nvSpPr>
        <p:spPr>
          <a:xfrm>
            <a:off x="5463571" y="4866501"/>
            <a:ext cx="3539752" cy="276999"/>
          </a:xfrm>
          <a:prstGeom prst="rect">
            <a:avLst/>
          </a:prstGeom>
          <a:solidFill>
            <a:srgbClr val="FFF2DF"/>
          </a:solidFill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  <p:extLst>
      <p:ext uri="{BB962C8B-B14F-4D97-AF65-F5344CB8AC3E}">
        <p14:creationId xmlns:p14="http://schemas.microsoft.com/office/powerpoint/2010/main" val="1949084780"/>
      </p:ext>
    </p:extLst>
  </p:cSld>
  <p:clrMapOvr>
    <a:masterClrMapping/>
  </p:clrMapOvr>
</p:sld>
</file>

<file path=ppt/theme/theme1.xml><?xml version="1.0" encoding="utf-8"?>
<a:theme xmlns:a="http://schemas.openxmlformats.org/drawingml/2006/main" name="Giany Presentation by Slidesgo">
  <a:themeElements>
    <a:clrScheme name="Simple Light">
      <a:dk1>
        <a:srgbClr val="383838"/>
      </a:dk1>
      <a:lt1>
        <a:srgbClr val="F7F5F3"/>
      </a:lt1>
      <a:dk2>
        <a:srgbClr val="FFDAA7"/>
      </a:dk2>
      <a:lt2>
        <a:srgbClr val="FFBC60"/>
      </a:lt2>
      <a:accent1>
        <a:srgbClr val="FFFFFF"/>
      </a:accent1>
      <a:accent2>
        <a:srgbClr val="383838"/>
      </a:accent2>
      <a:accent3>
        <a:srgbClr val="F7F5F3"/>
      </a:accent3>
      <a:accent4>
        <a:srgbClr val="383838"/>
      </a:accent4>
      <a:accent5>
        <a:srgbClr val="FFFFFF"/>
      </a:accent5>
      <a:accent6>
        <a:srgbClr val="FFDAA7"/>
      </a:accent6>
      <a:hlink>
        <a:srgbClr val="FFB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C7A572B02FC440A40219E2C2FDB9E6" ma:contentTypeVersion="17" ma:contentTypeDescription="Creare un nuovo documento." ma:contentTypeScope="" ma:versionID="f7cf74370e6cbc6043030849d08097b6">
  <xsd:schema xmlns:xsd="http://www.w3.org/2001/XMLSchema" xmlns:xs="http://www.w3.org/2001/XMLSchema" xmlns:p="http://schemas.microsoft.com/office/2006/metadata/properties" xmlns:ns2="3ffb74af-6400-435b-add8-39f38f91beba" xmlns:ns3="885b70a0-26dc-4b57-8bb0-d0451a3c051c" targetNamespace="http://schemas.microsoft.com/office/2006/metadata/properties" ma:root="true" ma:fieldsID="b03e571da638f2f19c5644802b79c6e9" ns2:_="" ns3:_="">
    <xsd:import namespace="3ffb74af-6400-435b-add8-39f38f91beba"/>
    <xsd:import namespace="885b70a0-26dc-4b57-8bb0-d0451a3c0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74af-6400-435b-add8-39f38f91b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 immagine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b70a0-26dc-4b57-8bb0-d0451a3c0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cffb14-7c1b-4cff-a0c5-8188eff86c3b}" ma:internalName="TaxCatchAll" ma:showField="CatchAllData" ma:web="885b70a0-26dc-4b57-8bb0-d0451a3c05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5b70a0-26dc-4b57-8bb0-d0451a3c051c" xsi:nil="true"/>
    <lcf76f155ced4ddcb4097134ff3c332f xmlns="3ffb74af-6400-435b-add8-39f38f91be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13FA9E-FD8A-4B74-9AE2-5D0AC4CB9F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CF6D86-B283-4405-A12C-B76EA0EC1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b74af-6400-435b-add8-39f38f91beba"/>
    <ds:schemaRef ds:uri="885b70a0-26dc-4b57-8bb0-d0451a3c0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4B76EF-E107-4D2E-BD20-E6123B3F3F5D}">
  <ds:schemaRefs>
    <ds:schemaRef ds:uri="http://schemas.microsoft.com/office/2006/metadata/properties"/>
    <ds:schemaRef ds:uri="http://schemas.microsoft.com/office/infopath/2007/PartnerControls"/>
    <ds:schemaRef ds:uri="885b70a0-26dc-4b57-8bb0-d0451a3c051c"/>
    <ds:schemaRef ds:uri="3ffb74af-6400-435b-add8-39f38f91beb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269</Words>
  <Application>Microsoft Office PowerPoint</Application>
  <PresentationFormat>Presentazione su schermo (16:9)</PresentationFormat>
  <Paragraphs>31</Paragraphs>
  <Slides>7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Giany Presentation by Slidesgo</vt:lpstr>
      <vt:lpstr>IL PROGETTO D’ISTITUTO “EMOZIONABILE”  A scuola con il Service Learning: buone prassi di apprendimento solidale</vt:lpstr>
      <vt:lpstr>“Il service learning: un ponte tra scuola e territorio</vt:lpstr>
      <vt:lpstr>Si fa dell’apprendimento un servizio solidale, non in termini assistenziali ma finalizzato alla cittadinanza attiva </vt:lpstr>
      <vt:lpstr>Presentazione standard di PowerPoint</vt:lpstr>
      <vt:lpstr>Dal punto di vista strettamente didattico, IL SERVICE LEARNING è:  </vt:lpstr>
      <vt:lpstr>LEGGIAMO PER TE </vt:lpstr>
      <vt:lpstr>«Ho imparato che il problema degli altri è uguale al mio.  Sortirne tutti insieme è la politica. Sortirne da soli è l’avarizia».   (Don Lorenzo Milani –  Lettera a una professoressa)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GABRIELLA NANNI</dc:creator>
  <cp:lastModifiedBy>GABRIELLA NANNI</cp:lastModifiedBy>
  <cp:revision>27</cp:revision>
  <cp:lastPrinted>2021-05-27T12:42:36Z</cp:lastPrinted>
  <dcterms:modified xsi:type="dcterms:W3CDTF">2023-07-05T07:06:07Z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0x010100FEC7A572B02FC440A40219E2C2FDB9E6</vt:lpwstr>
  </property>
  <property fmtid="{D5CDD505-2E9C-101B-9397-08002B2CF9AE}" pid="3" name="MediaServiceImageTags">
    <vt:lpwstr/>
  </property>
</Properties>
</file>