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4044" r:id="rId4"/>
  </p:sldMasterIdLst>
  <p:notesMasterIdLst>
    <p:notesMasterId r:id="rId22"/>
  </p:notesMasterIdLst>
  <p:sldIdLst>
    <p:sldId id="256" r:id="rId5"/>
    <p:sldId id="257" r:id="rId6"/>
    <p:sldId id="358" r:id="rId7"/>
    <p:sldId id="261" r:id="rId8"/>
    <p:sldId id="356" r:id="rId9"/>
    <p:sldId id="357" r:id="rId10"/>
    <p:sldId id="331" r:id="rId11"/>
    <p:sldId id="343" r:id="rId12"/>
    <p:sldId id="319" r:id="rId13"/>
    <p:sldId id="320" r:id="rId14"/>
    <p:sldId id="321" r:id="rId15"/>
    <p:sldId id="322" r:id="rId16"/>
    <p:sldId id="323" r:id="rId17"/>
    <p:sldId id="355" r:id="rId18"/>
    <p:sldId id="310" r:id="rId19"/>
    <p:sldId id="279" r:id="rId20"/>
    <p:sldId id="312" r:id="rId21"/>
  </p:sldIdLst>
  <p:sldSz cx="9144000" cy="5143500" type="screen16x9"/>
  <p:notesSz cx="6858000" cy="9144000"/>
  <p:embeddedFontLst>
    <p:embeddedFont>
      <p:font typeface="Berlin Sans FB" panose="020E0602020502020306" pitchFamily="34" charset="0"/>
      <p:regular r:id="rId23"/>
      <p:bold r:id="rId24"/>
    </p:embeddedFont>
    <p:embeddedFont>
      <p:font typeface="Bookman Old Style" panose="02050604050505020204" pitchFamily="18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ndara" panose="020E0502030303020204" pitchFamily="34" charset="0"/>
      <p:regular r:id="rId33"/>
      <p:bold r:id="rId34"/>
      <p:italic r:id="rId35"/>
      <p:boldItalic r:id="rId36"/>
    </p:embeddedFont>
    <p:embeddedFont>
      <p:font typeface="Livvic" pitchFamily="2" charset="0"/>
      <p:regular r:id="rId37"/>
      <p:bold r:id="rId38"/>
      <p:italic r:id="rId39"/>
      <p:boldItalic r:id="rId40"/>
    </p:embeddedFont>
    <p:embeddedFont>
      <p:font typeface="Montserrat" panose="00000500000000000000" pitchFamily="2" charset="0"/>
      <p:regular r:id="rId41"/>
      <p:bold r:id="rId42"/>
      <p:italic r:id="rId43"/>
      <p:boldItalic r:id="rId44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7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ec4fb4f7e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8ec4fb4f7e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1108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8174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53135bc82e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53135bc82e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EE8037-6DC9-472A-A8E5-D35F4D3FE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7CA3D26-442B-4F5E-95B2-28D15A8F6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D0A063-EE71-4490-ADA8-77F4760C0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537250-D394-459E-9834-BCDBAA002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A6F79B-5638-4390-B06F-1B2F4B5C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96432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9D97FC-58B1-41FB-8D6F-403E71A69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9259AB-C1CF-4A7D-BFA5-F4E8C0D78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633679-ACC7-4056-BDE1-95BA1078C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EE1283-884D-4173-A68D-896AE8B2F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6E6929-9B85-4FCC-AA13-5617E3D0C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04531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3A29A94-4EFF-42E6-BCB8-77413FA893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E274904-0B6D-4BA8-8485-C37049E3F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F07E13-927E-41B4-AF0D-2F740CA17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E08BE8-F3F1-4B47-826F-EFA251D3D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E96CE4-81ED-4030-9798-0A7FB6FE4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37495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85475" y="1500525"/>
            <a:ext cx="37404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72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285475" y="2757075"/>
            <a:ext cx="2904900" cy="8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4285475" y="1947025"/>
            <a:ext cx="38520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512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20000" y="1275100"/>
            <a:ext cx="7704000" cy="3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600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20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20000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62717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Section 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>
            <a:spLocks noGrp="1"/>
          </p:cNvSpPr>
          <p:nvPr>
            <p:ph type="title"/>
          </p:nvPr>
        </p:nvSpPr>
        <p:spPr>
          <a:xfrm>
            <a:off x="4572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subTitle" idx="1"/>
          </p:nvPr>
        </p:nvSpPr>
        <p:spPr>
          <a:xfrm>
            <a:off x="4956075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title" idx="2" hasCustomPrompt="1"/>
          </p:nvPr>
        </p:nvSpPr>
        <p:spPr>
          <a:xfrm>
            <a:off x="7290300" y="902650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05715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F14203-DA16-46D2-BC68-E87005E0B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A58569-F839-4898-8C3A-73C4EE511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03365D-3303-4714-834B-6A51582D7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0066F4-B3A4-4816-8FEE-C8A06F82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9E569A-6C9C-44D9-8EA8-F64C7328B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67511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F113A4-0A6B-4B27-9BC4-97C88E5BE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92DE17D-3B95-4F13-939C-EE66ACEAE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F90D63-E164-4E7E-9FC2-2FD0996EC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1DCE78-1EC8-43E5-BA2C-3F41D6A8C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110CA5-1DB0-456A-BBC6-964F0D6EB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54638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BAA9AA-8DEF-4AB1-A50C-EFDAB8596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DD13D0-720A-406F-BC61-E641D17F0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6E70BF9-5487-456C-8746-E70890502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091114-2006-4E3F-A630-C84594E33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665076A-9BDB-4D0E-B7F0-CD8E6C3CA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6877BCB-18EB-468D-8BE4-7FE2DF7FA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22821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77089A-0089-4DC8-968A-32BD54E6C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D8693E-2375-4DFC-9BF8-920533B2D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341BB54-0251-4D6F-925C-45DE5657A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31930CE-A8C9-4D97-8904-258705AC1E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C5B1F11-337C-4733-B24C-944E1A17E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5CC4135-721F-4BB9-8312-E6C29915D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338AF55-7806-4585-8473-29FA90AE7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816675E-09B5-4570-9D18-F969EF26C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5559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1539E6-BF44-46A5-9EE7-E50CD7C31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AC11755-55B9-4734-8782-69C1D3F27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D53CB4E-2D59-4508-9590-2C796F9F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EA57DBA-A5BB-4685-BBB8-D78253176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89952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2450D1-37E7-4F03-924E-F24CB1BF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9F301ED-D047-462B-BD3A-A6DF7048D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D25E54D-E413-46EA-86B8-326408BC6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60445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ED1139-3C7B-48E1-8045-7B876A784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2A2987-D908-4F02-AFAF-5AE2AE899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FA93EEE-6CBB-4FF1-A766-C300C8BE7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8C23C60-DA8B-48B3-B50E-CB0F1D015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371ECD1-40C7-479C-BF29-BA22F61E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E12038-9FCA-4710-B3ED-E898F25AC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22105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978AD3-06C6-4806-B7BA-62F126406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95A9E02-7E53-4E8E-BC46-4E62B3916F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AC4161C-79F1-4D06-BEB2-B2F77719C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309150-AD76-4AE2-BB8F-ED2210C28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D411A9-CD1F-4EC7-93CC-850A445E9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E63296-AA8E-4EB7-BB44-90F83D08A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44245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EE766B3-40F1-4487-9438-CEA631E0F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556A00-C189-4E24-BBED-BEF9C3742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E01A22-E8AC-4010-AE53-7783A974C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7/5/2023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6C2EFE-0752-4287-ACDD-E21014C258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F7C0D7-382E-4023-89CC-D5C27CDA3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31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  <p:sldLayoutId id="2147484056" r:id="rId12"/>
    <p:sldLayoutId id="2147484057" r:id="rId13"/>
    <p:sldLayoutId id="2147484058" r:id="rId14"/>
    <p:sldLayoutId id="2147484060" r:id="rId15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4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4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4.pn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/>
          <p:nvPr/>
        </p:nvSpPr>
        <p:spPr>
          <a:xfrm>
            <a:off x="103297" y="375683"/>
            <a:ext cx="3188400" cy="4623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1"/>
          <p:cNvSpPr/>
          <p:nvPr/>
        </p:nvSpPr>
        <p:spPr>
          <a:xfrm>
            <a:off x="29066" y="-114850"/>
            <a:ext cx="3188400" cy="4623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Google Shape;142;p31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191574" y="0"/>
            <a:ext cx="2849338" cy="450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1"/>
          <p:cNvSpPr txBox="1">
            <a:spLocks noGrp="1"/>
          </p:cNvSpPr>
          <p:nvPr>
            <p:ph type="ctrTitle"/>
          </p:nvPr>
        </p:nvSpPr>
        <p:spPr>
          <a:xfrm>
            <a:off x="3232241" y="735222"/>
            <a:ext cx="5741697" cy="1052301"/>
          </a:xfrm>
          <a:prstGeom prst="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GB" sz="2800" dirty="0">
                <a:latin typeface="Berlin Sans FB" panose="020E0602020502020306" pitchFamily="34" charset="0"/>
              </a:rPr>
              <a:t>     </a:t>
            </a:r>
            <a:r>
              <a:rPr lang="it-IT" altLang="en-GB" sz="2800" dirty="0" err="1">
                <a:latin typeface="Berlin Sans FB" panose="020E0602020502020306" pitchFamily="34" charset="0"/>
              </a:rPr>
              <a:t>GiochiAmo</a:t>
            </a:r>
            <a:r>
              <a:rPr lang="it-IT" altLang="en-GB" sz="2800" dirty="0">
                <a:latin typeface="Berlin Sans FB" panose="020E0602020502020306" pitchFamily="34" charset="0"/>
              </a:rPr>
              <a:t> con il </a:t>
            </a:r>
            <a:r>
              <a:rPr lang="it-IT" altLang="en-GB" sz="2800" dirty="0" err="1">
                <a:latin typeface="Berlin Sans FB" panose="020E0602020502020306" pitchFamily="34" charset="0"/>
              </a:rPr>
              <a:t>Kamishibai</a:t>
            </a:r>
            <a:r>
              <a:rPr lang="it-IT" sz="2800" dirty="0">
                <a:latin typeface="Berlin Sans FB" panose="020E0602020502020306" pitchFamily="34" charset="0"/>
              </a:rPr>
              <a:t> </a:t>
            </a:r>
            <a:endParaRPr lang="it-IT" sz="2800" dirty="0">
              <a:solidFill>
                <a:schemeClr val="accent2"/>
              </a:solidFill>
              <a:latin typeface="Berlin Sans FB" panose="020E0602020502020306" pitchFamily="34" charset="0"/>
            </a:endParaRPr>
          </a:p>
        </p:txBody>
      </p:sp>
      <p:sp>
        <p:nvSpPr>
          <p:cNvPr id="145" name="Google Shape;145;p31"/>
          <p:cNvSpPr txBox="1">
            <a:spLocks noGrp="1"/>
          </p:cNvSpPr>
          <p:nvPr>
            <p:ph type="subTitle" idx="1"/>
          </p:nvPr>
        </p:nvSpPr>
        <p:spPr>
          <a:xfrm>
            <a:off x="3483956" y="2911226"/>
            <a:ext cx="5062277" cy="885825"/>
          </a:xfrm>
          <a:prstGeom prst="rect">
            <a:avLst/>
          </a:prstGeom>
          <a:solidFill>
            <a:srgbClr val="92D05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endParaRPr lang="en-GB" dirty="0"/>
          </a:p>
          <a:p>
            <a:pPr marL="0" lvl="0" indent="0"/>
            <a:r>
              <a:rPr lang="en-GB" dirty="0"/>
              <a:t>Docent</a:t>
            </a:r>
            <a:r>
              <a:rPr lang="it-IT" altLang="en-GB" dirty="0"/>
              <a:t>e: Lucia Lorenzon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146" name="Google Shape;146;p31"/>
          <p:cNvSpPr txBox="1">
            <a:spLocks noGrp="1"/>
          </p:cNvSpPr>
          <p:nvPr>
            <p:ph type="subTitle" idx="2"/>
          </p:nvPr>
        </p:nvSpPr>
        <p:spPr>
          <a:xfrm>
            <a:off x="3969062" y="1962913"/>
            <a:ext cx="4577171" cy="4234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dirty="0">
                <a:solidFill>
                  <a:schemeClr val="lt2"/>
                </a:solidFill>
                <a:latin typeface="Berlin Sans FB" panose="020E0602020502020306" pitchFamily="34" charset="0"/>
              </a:rPr>
              <a:t>    Uno strumento per includere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G-20210519-WA00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144000" cy="519577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AUD-20210519-WA0029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63915" y="3934586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G-20210519-WA00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3999" cy="4732655"/>
          </a:xfrm>
          <a:prstGeom prst="rect">
            <a:avLst/>
          </a:prstGeom>
          <a:solidFill>
            <a:schemeClr val="tx2">
              <a:alpha val="97000"/>
            </a:schemeClr>
          </a:solidFill>
          <a:ln w="28575" cmpd="sng">
            <a:solidFill>
              <a:schemeClr val="tx2"/>
            </a:solidFill>
            <a:prstDash val="solid"/>
          </a:ln>
        </p:spPr>
      </p:pic>
      <p:pic>
        <p:nvPicPr>
          <p:cNvPr id="5" name="AUD-20210519-WA0027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7485" y="3998976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33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-20210519-WA00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79248"/>
            <a:ext cx="9143999" cy="4800473"/>
          </a:xfrm>
          <a:prstGeom prst="rect">
            <a:avLst/>
          </a:prstGeom>
          <a:ln w="28575" cmpd="sng">
            <a:solidFill>
              <a:schemeClr val="tx2"/>
            </a:solidFill>
            <a:prstDash val="solid"/>
          </a:ln>
        </p:spPr>
      </p:pic>
      <p:pic>
        <p:nvPicPr>
          <p:cNvPr id="6" name="AUD-20210519-WA0026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1925" y="4053332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38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-20210519-WA00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93" y="0"/>
            <a:ext cx="9070213" cy="4750435"/>
          </a:xfrm>
          <a:prstGeom prst="rect">
            <a:avLst/>
          </a:prstGeom>
          <a:ln w="28575" cmpd="sng">
            <a:solidFill>
              <a:schemeClr val="tx2"/>
            </a:solidFill>
            <a:prstDash val="solid"/>
          </a:ln>
        </p:spPr>
      </p:pic>
      <p:pic>
        <p:nvPicPr>
          <p:cNvPr id="6" name="AUD-20210519-WA0025 (1)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2240" y="421830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20595" y="-635"/>
            <a:ext cx="4177665" cy="838835"/>
          </a:xfrm>
        </p:spPr>
        <p:txBody>
          <a:bodyPr/>
          <a:lstStyle/>
          <a:p>
            <a:pPr algn="ctr"/>
            <a:r>
              <a:rPr lang="it-IT" altLang="en-US" dirty="0">
                <a:latin typeface="Berlin Sans FB" panose="020E0602020502020306" pitchFamily="34" charset="0"/>
              </a:rPr>
              <a:t>   APPLAUSI !!!</a:t>
            </a:r>
          </a:p>
        </p:txBody>
      </p:sp>
      <p:pic>
        <p:nvPicPr>
          <p:cNvPr id="5" name="Picture 4" descr="IMG-20210523-WA00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417" y="838200"/>
            <a:ext cx="5346192" cy="3935730"/>
          </a:xfrm>
          <a:prstGeom prst="rect">
            <a:avLst/>
          </a:prstGeom>
          <a:ln w="28575" cmpd="sng">
            <a:solidFill>
              <a:schemeClr val="accent4"/>
            </a:solidFill>
            <a:prstDash val="solid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/>
          <p:nvPr/>
        </p:nvSpPr>
        <p:spPr>
          <a:xfrm>
            <a:off x="407546" y="958951"/>
            <a:ext cx="5925600" cy="307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>
                <a:latin typeface="Arial" panose="020B0604020202020204" pitchFamily="34" charset="0"/>
                <a:cs typeface="Arial" panose="020B0604020202020204" pitchFamily="34" charset="0"/>
              </a:rPr>
              <a:t>Gioco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>
                <a:latin typeface="Arial" panose="020B0604020202020204" pitchFamily="34" charset="0"/>
                <a:cs typeface="Arial" panose="020B0604020202020204" pitchFamily="34" charset="0"/>
              </a:rPr>
              <a:t>Attività di gruppo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>
                <a:latin typeface="Arial" panose="020B0604020202020204" pitchFamily="34" charset="0"/>
                <a:cs typeface="Arial" panose="020B0604020202020204" pitchFamily="34" charset="0"/>
              </a:rPr>
              <a:t>Ricerca-azione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>
                <a:latin typeface="Arial" panose="020B0604020202020204" pitchFamily="34" charset="0"/>
                <a:cs typeface="Arial" panose="020B0604020202020204" pitchFamily="34" charset="0"/>
              </a:rPr>
              <a:t>Problem-solving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67056" y="481585"/>
            <a:ext cx="9034272" cy="5974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-IT" sz="2800" dirty="0">
                <a:latin typeface="Berlin Sans FB" panose="020E0602020502020306" pitchFamily="34" charset="0"/>
              </a:rPr>
              <a:t>METODOLOGIE E STRUMENTI UTILIZZATI</a:t>
            </a:r>
            <a:endParaRPr lang="en-GB" sz="2800" dirty="0">
              <a:latin typeface="Berlin Sans FB" panose="020E0602020502020306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EA03114-2AC0-4B4A-AFB5-D1A0636100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01155" y="1486220"/>
            <a:ext cx="3989534" cy="3154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54"/>
          <p:cNvSpPr/>
          <p:nvPr/>
        </p:nvSpPr>
        <p:spPr>
          <a:xfrm>
            <a:off x="902209" y="100149"/>
            <a:ext cx="7583424" cy="1570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54"/>
          <p:cNvSpPr txBox="1">
            <a:spLocks noGrp="1"/>
          </p:cNvSpPr>
          <p:nvPr>
            <p:ph type="title"/>
          </p:nvPr>
        </p:nvSpPr>
        <p:spPr>
          <a:xfrm>
            <a:off x="5004390" y="853441"/>
            <a:ext cx="3731177" cy="33527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Bookman Old Style" panose="02050604050505020204" pitchFamily="18" charset="0"/>
              </a:rPr>
              <a:t>VALUTAZIONE FINALE</a:t>
            </a:r>
            <a:endParaRPr sz="2400" dirty="0">
              <a:latin typeface="Bookman Old Style" panose="02050604050505020204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sp>
        <p:nvSpPr>
          <p:cNvPr id="212" name="Google Shape;212;p37"/>
          <p:cNvSpPr/>
          <p:nvPr/>
        </p:nvSpPr>
        <p:spPr>
          <a:xfrm>
            <a:off x="5535168" y="1390330"/>
            <a:ext cx="2554224" cy="340426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/>
              <a:t>L</a:t>
            </a:r>
            <a:r>
              <a:rPr sz="1600" dirty="0"/>
              <a:t>'interesse dei bambini, la</a:t>
            </a:r>
            <a:r>
              <a:rPr lang="it-IT" sz="1600" dirty="0"/>
              <a:t> </a:t>
            </a:r>
            <a:r>
              <a:rPr sz="1600" dirty="0" err="1"/>
              <a:t>loro</a:t>
            </a:r>
            <a:r>
              <a:rPr sz="1600" dirty="0"/>
              <a:t> </a:t>
            </a:r>
            <a:r>
              <a:rPr sz="1600" dirty="0" err="1"/>
              <a:t>partecipazione</a:t>
            </a:r>
            <a:r>
              <a:rPr sz="1600" dirty="0"/>
              <a:t> </a:t>
            </a:r>
            <a:r>
              <a:rPr sz="1600" dirty="0" err="1"/>
              <a:t>atti</a:t>
            </a:r>
            <a:r>
              <a:rPr lang="it-IT" sz="1600" dirty="0"/>
              <a:t>va </a:t>
            </a:r>
            <a:r>
              <a:rPr sz="1600" dirty="0" err="1"/>
              <a:t>nelle</a:t>
            </a:r>
            <a:r>
              <a:rPr sz="1600" dirty="0"/>
              <a:t> attività di </a:t>
            </a:r>
            <a:r>
              <a:rPr sz="1600" dirty="0" err="1"/>
              <a:t>gruppo</a:t>
            </a:r>
            <a:r>
              <a:rPr lang="it-IT" sz="1600" dirty="0"/>
              <a:t>, </a:t>
            </a:r>
            <a:r>
              <a:rPr sz="1600" dirty="0" err="1"/>
              <a:t>l'aiuto</a:t>
            </a:r>
            <a:r>
              <a:rPr sz="1600" dirty="0"/>
              <a:t> spontaneo verso chi è in difficoltà, la capacità di rielaborare le storie e saperle raccontare, sono gli indicatori che permettono di definire una valutazione più che positiva in tutti i bambini</a:t>
            </a:r>
            <a:r>
              <a:rPr lang="it-IT" sz="1600" dirty="0"/>
              <a:t>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F2CCED7-D632-4BA3-B76A-CBC0761E1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28" y="762182"/>
            <a:ext cx="3624072" cy="41043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F92F28B-C878-412A-A866-509C0B478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772633"/>
            <a:ext cx="7704000" cy="3830967"/>
          </a:xfrm>
          <a:solidFill>
            <a:srgbClr val="0DB800"/>
          </a:solidFill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pPr marL="152400" indent="0" algn="ctr">
              <a:buNone/>
            </a:pPr>
            <a:r>
              <a:rPr lang="it-IT" sz="2400" b="1" dirty="0"/>
              <a:t>                         </a:t>
            </a:r>
          </a:p>
          <a:p>
            <a:pPr marL="152400" indent="0" algn="ctr">
              <a:buNone/>
            </a:pPr>
            <a:endParaRPr lang="it-IT" sz="2400" b="1" dirty="0"/>
          </a:p>
          <a:p>
            <a:pPr marL="152400" indent="0" algn="ctr">
              <a:buNone/>
            </a:pPr>
            <a:endParaRPr lang="it-IT" sz="2400" b="1" dirty="0"/>
          </a:p>
          <a:p>
            <a:pPr marL="152400" indent="0" algn="ctr">
              <a:buNone/>
            </a:pPr>
            <a:r>
              <a:rPr lang="it-IT" sz="2400" b="1" dirty="0"/>
              <a:t>LA PAROLA È LA CHIAVE FATATA CHE APRE OGNI PORTA.</a:t>
            </a:r>
          </a:p>
          <a:p>
            <a:endParaRPr lang="it-IT" sz="2400" b="1" dirty="0"/>
          </a:p>
          <a:p>
            <a:pPr marL="152400" indent="0">
              <a:buNone/>
            </a:pPr>
            <a:r>
              <a:rPr lang="it-IT" dirty="0"/>
              <a:t>                                            ( da Lettere di Don Lorenzo Milani)</a:t>
            </a:r>
          </a:p>
          <a:p>
            <a:pPr marL="152400" indent="0">
              <a:buNone/>
            </a:pPr>
            <a:endParaRPr lang="it-IT" dirty="0"/>
          </a:p>
          <a:p>
            <a:pPr marL="152400" indent="0">
              <a:buNone/>
            </a:pPr>
            <a:endParaRPr lang="it-IT" dirty="0"/>
          </a:p>
          <a:p>
            <a:pPr marL="152400" indent="0">
              <a:buNone/>
            </a:pPr>
            <a:endParaRPr lang="it-IT" dirty="0"/>
          </a:p>
          <a:p>
            <a:pPr marL="152400" indent="0">
              <a:buNone/>
            </a:pPr>
            <a:endParaRPr lang="it-IT" dirty="0"/>
          </a:p>
          <a:p>
            <a:pPr marL="152400" indent="0">
              <a:buNone/>
            </a:pPr>
            <a:endParaRPr lang="it-IT" dirty="0"/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2;p32"/>
          <p:cNvSpPr/>
          <p:nvPr/>
        </p:nvSpPr>
        <p:spPr>
          <a:xfrm>
            <a:off x="341173" y="311888"/>
            <a:ext cx="8468521" cy="552893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dirty="0"/>
              <a:t>                             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dirty="0"/>
              <a:t>                     </a:t>
            </a:r>
            <a:endParaRPr lang="it-IT" sz="2400" dirty="0">
              <a:latin typeface="Bookman Old Style" panose="020506040505050202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dirty="0">
                <a:latin typeface="Bookman Old Style" panose="02050604050505020204" pitchFamily="18" charset="0"/>
              </a:rPr>
              <a:t> </a:t>
            </a:r>
            <a:r>
              <a:rPr lang="it-IT" sz="2800" dirty="0">
                <a:latin typeface="Berlin Sans FB" panose="020E0602020502020306" pitchFamily="34" charset="0"/>
              </a:rPr>
              <a:t>DESTINATARI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Bookman Old Style" panose="02050604050505020204" pitchFamily="18" charset="0"/>
              </a:rPr>
              <a:t> I bambini di cinque anni della prima sezione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Bookman Old Style" panose="02050604050505020204" pitchFamily="18" charset="0"/>
              </a:rPr>
              <a:t>scuola dell’infanzia di Santa Giusta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B2E2292-F650-4AC9-9033-C7C69B920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321" y="1859907"/>
            <a:ext cx="6365358" cy="2871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1F4EE6-B537-41DB-A33D-05C292321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5182"/>
            <a:ext cx="8175108" cy="1488558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br>
              <a:rPr lang="it-IT" dirty="0">
                <a:latin typeface="Berlin Sans FB" panose="020E0602020502020306" pitchFamily="34" charset="0"/>
              </a:rPr>
            </a:br>
            <a:r>
              <a:rPr lang="it-IT" dirty="0" err="1">
                <a:latin typeface="Berlin Sans FB" panose="020E0602020502020306" pitchFamily="34" charset="0"/>
              </a:rPr>
              <a:t>Kamishibai</a:t>
            </a:r>
            <a:r>
              <a:rPr lang="it-IT" dirty="0">
                <a:latin typeface="Berlin Sans FB" panose="020E0602020502020306" pitchFamily="34" charset="0"/>
              </a:rPr>
              <a:t> cos’è?</a:t>
            </a:r>
            <a:br>
              <a:rPr lang="it-IT" dirty="0">
                <a:latin typeface="Berlin Sans FB" panose="020E0602020502020306" pitchFamily="34" charset="0"/>
              </a:rPr>
            </a:br>
            <a:r>
              <a:rPr lang="it-IT" sz="2000" dirty="0">
                <a:latin typeface="Berlin Sans FB" panose="020E0602020502020306" pitchFamily="34" charset="0"/>
              </a:rPr>
              <a:t>È un teatrino di cartone, che permette di narrare una storia attraverso delle tavole illustrate; dietro ad ogni tavola c’è il testo della storia. Le tavole vengono fatte scorrere una alla volta all’interno del </a:t>
            </a:r>
            <a:r>
              <a:rPr lang="it-IT" sz="2000" dirty="0" err="1">
                <a:latin typeface="Berlin Sans FB" panose="020E0602020502020306" pitchFamily="34" charset="0"/>
              </a:rPr>
              <a:t>kamishibai</a:t>
            </a:r>
            <a:r>
              <a:rPr lang="it-IT" sz="2000" dirty="0">
                <a:latin typeface="Berlin Sans FB" panose="020E0602020502020306" pitchFamily="34" charset="0"/>
              </a:rPr>
              <a:t>, mentre il narratore legge il testo.</a:t>
            </a:r>
            <a:br>
              <a:rPr lang="it-IT" dirty="0">
                <a:latin typeface="Berlin Sans FB" panose="020E0602020502020306" pitchFamily="34" charset="0"/>
              </a:rPr>
            </a:br>
            <a:endParaRPr lang="it-IT" dirty="0">
              <a:latin typeface="Berlin Sans FB" panose="020E0602020502020306" pitchFamily="34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C563B7F-3C32-43FB-AC2B-673EB2583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2282" y="1881188"/>
            <a:ext cx="4579435" cy="3262312"/>
          </a:xfrm>
        </p:spPr>
      </p:pic>
    </p:spTree>
    <p:extLst>
      <p:ext uri="{BB962C8B-B14F-4D97-AF65-F5344CB8AC3E}">
        <p14:creationId xmlns:p14="http://schemas.microsoft.com/office/powerpoint/2010/main" val="2630753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356FBE3-40ED-464A-8694-9711926C99CA}"/>
              </a:ext>
            </a:extLst>
          </p:cNvPr>
          <p:cNvSpPr txBox="1"/>
          <p:nvPr/>
        </p:nvSpPr>
        <p:spPr>
          <a:xfrm>
            <a:off x="327833" y="1065757"/>
            <a:ext cx="86832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Sviluppare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il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linguaggio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e la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creatività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</a:t>
            </a:r>
          </a:p>
          <a:p>
            <a:pPr marL="17145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Favorire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la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concentrazione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e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l'attenzione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</a:t>
            </a:r>
          </a:p>
          <a:p>
            <a:pPr marL="17145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Favorire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il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riconoscimento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di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stati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d'animo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ed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emozioni</a:t>
            </a:r>
            <a:endParaRPr lang="en-GB" sz="2000" dirty="0">
              <a:latin typeface="Berlin Sans FB" panose="020E0602020502020306" pitchFamily="34" charset="0"/>
              <a:cs typeface="Arial" panose="020B0604020202020204" pitchFamily="34" charset="0"/>
            </a:endParaRPr>
          </a:p>
          <a:p>
            <a:pPr marL="17145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Sviluppare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un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positivo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clima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di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gruppo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favorendo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il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processo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 di </a:t>
            </a:r>
            <a:r>
              <a:rPr lang="en-GB" sz="2000" dirty="0" err="1">
                <a:latin typeface="Berlin Sans FB" panose="020E0602020502020306" pitchFamily="34" charset="0"/>
                <a:cs typeface="Arial" panose="020B0604020202020204" pitchFamily="34" charset="0"/>
              </a:rPr>
              <a:t>inclusione</a:t>
            </a:r>
            <a:r>
              <a:rPr lang="en-GB" sz="2000" dirty="0">
                <a:latin typeface="Berlin Sans FB" panose="020E0602020502020306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Google Shape;154;p32">
            <a:extLst>
              <a:ext uri="{FF2B5EF4-FFF2-40B4-BE49-F238E27FC236}">
                <a16:creationId xmlns:a16="http://schemas.microsoft.com/office/drawing/2014/main" id="{8A8F4419-725E-417C-86F1-29A5D540B507}"/>
              </a:ext>
            </a:extLst>
          </p:cNvPr>
          <p:cNvSpPr txBox="1">
            <a:spLocks/>
          </p:cNvSpPr>
          <p:nvPr/>
        </p:nvSpPr>
        <p:spPr>
          <a:xfrm>
            <a:off x="302140" y="138383"/>
            <a:ext cx="8590399" cy="57045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None/>
              <a:defRPr sz="1800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 panose="00000500000000000000"/>
              <a:buNone/>
              <a:defRPr sz="1600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 panose="00000500000000000000"/>
              <a:buNone/>
              <a:defRPr sz="1600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400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400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400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400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400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400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marL="0" indent="0" algn="ctr"/>
            <a:r>
              <a:rPr lang="en-GB" sz="2800" dirty="0">
                <a:latin typeface="Berlin Sans FB" panose="020E0602020502020306" pitchFamily="34" charset="0"/>
                <a:cs typeface="Arial" panose="020B0604020202020204" pitchFamily="34" charset="0"/>
              </a:rPr>
              <a:t>OBIETTIVI E FINALITÀ</a:t>
            </a:r>
          </a:p>
          <a:p>
            <a:pPr marL="171450" indent="-171450" algn="ctr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3FC09641-1941-42B3-AD93-627B8F3346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394E0A2-74A0-4A36-AD43-842440CAF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3964" y="2571750"/>
            <a:ext cx="3464650" cy="244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FD6D27-FE86-4848-B125-32381EBC8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6" y="92149"/>
            <a:ext cx="8686534" cy="94488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it-IT" sz="2800" dirty="0">
                <a:latin typeface="Berlin Sans FB" panose="020E0602020502020306" pitchFamily="34" charset="0"/>
              </a:rPr>
              <a:t>DESCRIZIONE DELLE ATTIVITÀ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ACA5338-26B9-4839-BA82-43A5BB22F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340"/>
            <a:ext cx="4130040" cy="31623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2594289-B18E-400D-8119-1505BC43F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660" y="1143000"/>
            <a:ext cx="391668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7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MG-20210523-WA0008">
            <a:extLst>
              <a:ext uri="{FF2B5EF4-FFF2-40B4-BE49-F238E27FC236}">
                <a16:creationId xmlns:a16="http://schemas.microsoft.com/office/drawing/2014/main" id="{AC7DBD63-F337-4C36-BF16-4BAB2CF8C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48" y="1063256"/>
            <a:ext cx="4015739" cy="2548386"/>
          </a:xfrm>
          <a:prstGeom prst="rect">
            <a:avLst/>
          </a:prstGeom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52E807D8-0B39-46DC-9D07-FB8F09057034}"/>
              </a:ext>
            </a:extLst>
          </p:cNvPr>
          <p:cNvSpPr txBox="1"/>
          <p:nvPr/>
        </p:nvSpPr>
        <p:spPr>
          <a:xfrm>
            <a:off x="318977" y="276642"/>
            <a:ext cx="51886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en-US" sz="1600" dirty="0">
                <a:latin typeface="Berlin Sans FB" panose="020E0602020502020306" pitchFamily="34" charset="0"/>
              </a:rPr>
              <a:t>NEL NOSTRO GIARDINO ALLESTIAMO IL  TEATRO </a:t>
            </a:r>
          </a:p>
        </p:txBody>
      </p:sp>
      <p:pic>
        <p:nvPicPr>
          <p:cNvPr id="10" name="Picture 5" descr="IMG-20210523-WA0009">
            <a:extLst>
              <a:ext uri="{FF2B5EF4-FFF2-40B4-BE49-F238E27FC236}">
                <a16:creationId xmlns:a16="http://schemas.microsoft.com/office/drawing/2014/main" id="{BA7FF44A-3E72-4428-9147-C44590324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872317"/>
            <a:ext cx="3523488" cy="2642279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A2907EC-1AF8-4AC5-A537-BF7673900577}"/>
              </a:ext>
            </a:extLst>
          </p:cNvPr>
          <p:cNvSpPr txBox="1"/>
          <p:nvPr/>
        </p:nvSpPr>
        <p:spPr>
          <a:xfrm>
            <a:off x="609600" y="3926355"/>
            <a:ext cx="4572000" cy="6463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it-IT" altLang="en-US" dirty="0">
                <a:latin typeface="Berlin Sans FB" panose="020E0602020502020306" pitchFamily="34" charset="0"/>
              </a:rPr>
              <a:t>APRIAMO IL SIPARIO CREANDO UN PO’ DI SUSPENSE E…</a:t>
            </a:r>
          </a:p>
        </p:txBody>
      </p:sp>
      <p:sp>
        <p:nvSpPr>
          <p:cNvPr id="13" name="Esplosione: 8 punte 12">
            <a:extLst>
              <a:ext uri="{FF2B5EF4-FFF2-40B4-BE49-F238E27FC236}">
                <a16:creationId xmlns:a16="http://schemas.microsoft.com/office/drawing/2014/main" id="{AA730C0B-5812-4F3A-80B5-3BDF45D84221}"/>
              </a:ext>
            </a:extLst>
          </p:cNvPr>
          <p:cNvSpPr/>
          <p:nvPr/>
        </p:nvSpPr>
        <p:spPr>
          <a:xfrm>
            <a:off x="7772400" y="3395472"/>
            <a:ext cx="237744" cy="27103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accent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Esplosione: 8 punte 13">
            <a:extLst>
              <a:ext uri="{FF2B5EF4-FFF2-40B4-BE49-F238E27FC236}">
                <a16:creationId xmlns:a16="http://schemas.microsoft.com/office/drawing/2014/main" id="{AD2650D5-B1BB-4DAF-A3EB-CF6882FA3839}"/>
              </a:ext>
            </a:extLst>
          </p:cNvPr>
          <p:cNvSpPr/>
          <p:nvPr/>
        </p:nvSpPr>
        <p:spPr>
          <a:xfrm>
            <a:off x="6876286" y="3395472"/>
            <a:ext cx="359666" cy="13551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0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-20210523-WA00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86129"/>
            <a:ext cx="3505073" cy="2685542"/>
          </a:xfrm>
          <a:prstGeom prst="rect">
            <a:avLst/>
          </a:prstGeom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</p:pic>
      <p:sp>
        <p:nvSpPr>
          <p:cNvPr id="10" name="Text Box 9"/>
          <p:cNvSpPr txBox="1"/>
          <p:nvPr/>
        </p:nvSpPr>
        <p:spPr>
          <a:xfrm>
            <a:off x="2179745" y="751409"/>
            <a:ext cx="3880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US" sz="2800" dirty="0">
                <a:latin typeface="Berlin Sans FB" panose="020E0602020502020306" pitchFamily="34" charset="0"/>
              </a:rPr>
              <a:t>INIZIA LO SPETTACOLO</a:t>
            </a:r>
          </a:p>
        </p:txBody>
      </p:sp>
      <p:pic>
        <p:nvPicPr>
          <p:cNvPr id="11" name="Picture 4" descr="IMG-20210523-WA0012">
            <a:extLst>
              <a:ext uri="{FF2B5EF4-FFF2-40B4-BE49-F238E27FC236}">
                <a16:creationId xmlns:a16="http://schemas.microsoft.com/office/drawing/2014/main" id="{6231B3A0-E56E-4929-947E-5910F68B9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0976" y="1548384"/>
            <a:ext cx="3201035" cy="2744470"/>
          </a:xfrm>
          <a:prstGeom prst="rect">
            <a:avLst/>
          </a:prstGeom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958" y="362077"/>
            <a:ext cx="7038340" cy="525145"/>
          </a:xfrm>
        </p:spPr>
        <p:txBody>
          <a:bodyPr/>
          <a:lstStyle/>
          <a:p>
            <a:r>
              <a:rPr lang="it-IT" altLang="en-US" sz="2000" dirty="0">
                <a:latin typeface="Berlin Sans FB" panose="020E0602020502020306" pitchFamily="34" charset="0"/>
              </a:rPr>
              <a:t>               ED ORA TOCCA AI BAMBINI LEGGERE…</a:t>
            </a:r>
          </a:p>
        </p:txBody>
      </p:sp>
      <p:pic>
        <p:nvPicPr>
          <p:cNvPr id="6" name="Picture 5" descr="IMG-20210523-WA00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835" y="1819275"/>
            <a:ext cx="3834130" cy="2875280"/>
          </a:xfrm>
          <a:prstGeom prst="rect">
            <a:avLst/>
          </a:prstGeom>
          <a:ln w="28575" cmpd="sng">
            <a:solidFill>
              <a:schemeClr val="accent4"/>
            </a:solidFill>
            <a:prstDash val="solid"/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BE17EAD-0C6E-4649-8077-DCD3A6E68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7" y="1465225"/>
            <a:ext cx="2773680" cy="3094583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-20210519-WA00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8767"/>
            <a:ext cx="9089136" cy="4919472"/>
          </a:xfrm>
          <a:prstGeom prst="rect">
            <a:avLst/>
          </a:prstGeom>
          <a:gradFill>
            <a:gsLst>
              <a:gs pos="39000">
                <a:srgbClr val="FBFB11"/>
              </a:gs>
              <a:gs pos="100000">
                <a:srgbClr val="838309"/>
              </a:gs>
            </a:gsLst>
            <a:lin ang="5400000" scaled="0"/>
          </a:gradFill>
          <a:ln w="28575" cmpd="sng">
            <a:solidFill>
              <a:schemeClr val="tx2"/>
            </a:solidFill>
            <a:prstDash val="solid"/>
          </a:ln>
        </p:spPr>
      </p:pic>
      <p:pic>
        <p:nvPicPr>
          <p:cNvPr id="10" name="AUD-20210519-WA0028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5011" y="396811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80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C7A572B02FC440A40219E2C2FDB9E6" ma:contentTypeVersion="17" ma:contentTypeDescription="Create a new document." ma:contentTypeScope="" ma:versionID="46386e7c72e9305a47b4e93247300ab0">
  <xsd:schema xmlns:xsd="http://www.w3.org/2001/XMLSchema" xmlns:xs="http://www.w3.org/2001/XMLSchema" xmlns:p="http://schemas.microsoft.com/office/2006/metadata/properties" xmlns:ns2="3ffb74af-6400-435b-add8-39f38f91beba" xmlns:ns3="885b70a0-26dc-4b57-8bb0-d0451a3c051c" targetNamespace="http://schemas.microsoft.com/office/2006/metadata/properties" ma:root="true" ma:fieldsID="09618790d090675dbfa1253020ae78b8" ns2:_="" ns3:_="">
    <xsd:import namespace="3ffb74af-6400-435b-add8-39f38f91beba"/>
    <xsd:import namespace="885b70a0-26dc-4b57-8bb0-d0451a3c05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b74af-6400-435b-add8-39f38f91b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9b75bab-30b3-414c-9c31-60d0964e6c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b70a0-26dc-4b57-8bb0-d0451a3c051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dcffb14-7c1b-4cff-a0c5-8188eff86c3b}" ma:internalName="TaxCatchAll" ma:showField="CatchAllData" ma:web="885b70a0-26dc-4b57-8bb0-d0451a3c05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5b70a0-26dc-4b57-8bb0-d0451a3c051c" xsi:nil="true"/>
    <lcf76f155ced4ddcb4097134ff3c332f xmlns="3ffb74af-6400-435b-add8-39f38f91beb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786A23-8858-4A00-BB7E-09FED79273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fb74af-6400-435b-add8-39f38f91beba"/>
    <ds:schemaRef ds:uri="885b70a0-26dc-4b57-8bb0-d0451a3c05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12F2B2-364F-434F-9F29-5E412075EC51}">
  <ds:schemaRefs>
    <ds:schemaRef ds:uri="http://schemas.microsoft.com/office/2006/metadata/properties"/>
    <ds:schemaRef ds:uri="http://schemas.microsoft.com/office/infopath/2007/PartnerControls"/>
    <ds:schemaRef ds:uri="885b70a0-26dc-4b57-8bb0-d0451a3c051c"/>
    <ds:schemaRef ds:uri="3ffb74af-6400-435b-add8-39f38f91beba"/>
  </ds:schemaRefs>
</ds:datastoreItem>
</file>

<file path=customXml/itemProps3.xml><?xml version="1.0" encoding="utf-8"?>
<ds:datastoreItem xmlns:ds="http://schemas.openxmlformats.org/officeDocument/2006/customXml" ds:itemID="{E7A43846-C80A-45AF-980B-C865AD0A35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</TotalTime>
  <Words>286</Words>
  <Application>Microsoft Office PowerPoint</Application>
  <PresentationFormat>Presentazione su schermo (16:9)</PresentationFormat>
  <Paragraphs>44</Paragraphs>
  <Slides>17</Slides>
  <Notes>6</Notes>
  <HiddenSlides>0</HiddenSlides>
  <MMClips>5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     GiochiAmo con il Kamishibai </vt:lpstr>
      <vt:lpstr>Presentazione standard di PowerPoint</vt:lpstr>
      <vt:lpstr> Kamishibai cos’è? È un teatrino di cartone, che permette di narrare una storia attraverso delle tavole illustrate; dietro ad ogni tavola c’è il testo della storia. Le tavole vengono fatte scorrere una alla volta all’interno del kamishibai, mentre il narratore legge il testo. </vt:lpstr>
      <vt:lpstr>Presentazione standard di PowerPoint</vt:lpstr>
      <vt:lpstr>DESCRIZIONE DELLE ATTIVITÀ</vt:lpstr>
      <vt:lpstr>Presentazione standard di PowerPoint</vt:lpstr>
      <vt:lpstr>Presentazione standard di PowerPoint</vt:lpstr>
      <vt:lpstr>               ED ORA TOCCA AI BAMBINI LEGGERE…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APPLAUSI !!!</vt:lpstr>
      <vt:lpstr>METODOLOGIE E STRUMENTI UTILIZZATI</vt:lpstr>
      <vt:lpstr>VALUTAZIONE FINALE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GABRIELLA NANNI</dc:creator>
  <cp:lastModifiedBy>Utente sconosciuto</cp:lastModifiedBy>
  <cp:revision>24</cp:revision>
  <dcterms:created xsi:type="dcterms:W3CDTF">2021-05-19T15:01:00Z</dcterms:created>
  <dcterms:modified xsi:type="dcterms:W3CDTF">2023-07-05T12:33:01Z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  <property fmtid="{D5CDD505-2E9C-101B-9397-08002B2CF9AE}" pid="3" name="ContentTypeId">
    <vt:lpwstr>0x010100FEC7A572B02FC440A40219E2C2FDB9E6</vt:lpwstr>
  </property>
  <property fmtid="{D5CDD505-2E9C-101B-9397-08002B2CF9AE}" pid="4" name="MediaServiceImageTags">
    <vt:lpwstr/>
  </property>
</Properties>
</file>