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4"/>
  </p:sldMasterIdLst>
  <p:notesMasterIdLst>
    <p:notesMasterId r:id="rId25"/>
  </p:notesMasterIdLst>
  <p:sldIdLst>
    <p:sldId id="256" r:id="rId5"/>
    <p:sldId id="257" r:id="rId6"/>
    <p:sldId id="313" r:id="rId7"/>
    <p:sldId id="262" r:id="rId8"/>
    <p:sldId id="314" r:id="rId9"/>
    <p:sldId id="331" r:id="rId10"/>
    <p:sldId id="315" r:id="rId11"/>
    <p:sldId id="319" r:id="rId12"/>
    <p:sldId id="316" r:id="rId13"/>
    <p:sldId id="317" r:id="rId14"/>
    <p:sldId id="318" r:id="rId15"/>
    <p:sldId id="321" r:id="rId16"/>
    <p:sldId id="322" r:id="rId17"/>
    <p:sldId id="326" r:id="rId18"/>
    <p:sldId id="323" r:id="rId19"/>
    <p:sldId id="327" r:id="rId20"/>
    <p:sldId id="328" r:id="rId21"/>
    <p:sldId id="324" r:id="rId22"/>
    <p:sldId id="325" r:id="rId23"/>
    <p:sldId id="330" r:id="rId24"/>
  </p:sldIdLst>
  <p:sldSz cx="9144000" cy="5143500" type="screen16x9"/>
  <p:notesSz cx="6888163" cy="10020300"/>
  <p:embeddedFontLst>
    <p:embeddedFont>
      <p:font typeface="Candara" panose="020E0502030303020204" pitchFamily="34" charset="0"/>
      <p:regular r:id="rId26"/>
      <p:bold r:id="rId27"/>
      <p:italic r:id="rId28"/>
      <p:boldItalic r:id="rId29"/>
    </p:embeddedFont>
    <p:embeddedFont>
      <p:font typeface="Comic Sans MS" panose="030F0702030302020204" pitchFamily="66" charset="0"/>
      <p:regular r:id="rId30"/>
      <p:bold r:id="rId31"/>
      <p:italic r:id="rId32"/>
      <p:boldItalic r:id="rId33"/>
    </p:embeddedFont>
    <p:embeddedFont>
      <p:font typeface="Livvic" pitchFamily="2" charset="0"/>
      <p:regular r:id="rId34"/>
      <p:bold r:id="rId35"/>
      <p:italic r:id="rId36"/>
      <p:boldItalic r:id="rId37"/>
    </p:embeddedFont>
    <p:embeddedFont>
      <p:font typeface="Montserrat" panose="00000500000000000000" pitchFamily="2" charset="0"/>
      <p:regular r:id="rId38"/>
      <p:bold r:id="rId39"/>
      <p:italic r:id="rId40"/>
      <p:boldItalic r:id="rId41"/>
    </p:embeddedFont>
    <p:embeddedFont>
      <p:font typeface="Playfair Display" panose="00000500000000000000" pitchFamily="2" charset="0"/>
      <p:regular r:id="rId42"/>
      <p:bold r:id="rId43"/>
      <p:italic r:id="rId44"/>
      <p:boldItalic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DB74593-2C71-46C6-A013-2334BB2D4C6A}">
  <a:tblStyle styleId="{EDB74593-2C71-46C6-A013-2334BB2D4C6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70" autoAdjust="0"/>
    <p:restoredTop sz="94517" autoAdjust="0"/>
  </p:normalViewPr>
  <p:slideViewPr>
    <p:cSldViewPr snapToGrid="0">
      <p:cViewPr varScale="1">
        <p:scale>
          <a:sx n="114" d="100"/>
          <a:sy n="114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17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font" Target="fonts/font4.fntdata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font" Target="fonts/font20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font" Target="fonts/font16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p:notes"/>
          <p:cNvSpPr txBox="1">
            <a:spLocks noGrp="1"/>
          </p:cNvSpPr>
          <p:nvPr>
            <p:ph type="body" idx="1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8ec4fb4f7e_1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8ec4fb4f7e_1_55:notes"/>
          <p:cNvSpPr txBox="1">
            <a:spLocks noGrp="1"/>
          </p:cNvSpPr>
          <p:nvPr>
            <p:ph type="body" idx="1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8ec4fb4f7e_1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8ec4fb4f7e_1_40:notes"/>
          <p:cNvSpPr txBox="1">
            <a:spLocks noGrp="1"/>
          </p:cNvSpPr>
          <p:nvPr>
            <p:ph type="body" idx="1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53249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8ec4fb4f7e_1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8ec4fb4f7e_1_40:notes"/>
          <p:cNvSpPr txBox="1">
            <a:spLocks noGrp="1"/>
          </p:cNvSpPr>
          <p:nvPr>
            <p:ph type="body" idx="1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8ec4fb4f7e_1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78613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8ec4fb4f7e_1_40:notes"/>
          <p:cNvSpPr txBox="1">
            <a:spLocks noGrp="1"/>
          </p:cNvSpPr>
          <p:nvPr>
            <p:ph type="body" idx="1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22205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4285475" y="1500525"/>
            <a:ext cx="3740400" cy="68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72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285475" y="2757075"/>
            <a:ext cx="2904900" cy="88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2"/>
          </p:nvPr>
        </p:nvSpPr>
        <p:spPr>
          <a:xfrm>
            <a:off x="4285475" y="1947025"/>
            <a:ext cx="3852000" cy="62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36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2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720000" y="1275100"/>
            <a:ext cx="7704000" cy="332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Char char="●"/>
              <a:defRPr sz="16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●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○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2">
  <p:cSld name="CUSTOM_4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8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3852000" cy="120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1" name="Google Shape;81;p18"/>
          <p:cNvSpPr txBox="1">
            <a:spLocks noGrp="1"/>
          </p:cNvSpPr>
          <p:nvPr>
            <p:ph type="subTitle" idx="1"/>
          </p:nvPr>
        </p:nvSpPr>
        <p:spPr>
          <a:xfrm>
            <a:off x="720000" y="1896675"/>
            <a:ext cx="3852000" cy="270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2">
  <p:cSld name="CUSTOM_12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6"/>
          <p:cNvSpPr txBox="1">
            <a:spLocks noGrp="1"/>
          </p:cNvSpPr>
          <p:nvPr>
            <p:ph type="title"/>
          </p:nvPr>
        </p:nvSpPr>
        <p:spPr>
          <a:xfrm>
            <a:off x="4572000" y="2046675"/>
            <a:ext cx="3852000" cy="52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0" name="Google Shape;120;p26"/>
          <p:cNvSpPr txBox="1">
            <a:spLocks noGrp="1"/>
          </p:cNvSpPr>
          <p:nvPr>
            <p:ph type="subTitle" idx="1"/>
          </p:nvPr>
        </p:nvSpPr>
        <p:spPr>
          <a:xfrm>
            <a:off x="4956075" y="2571700"/>
            <a:ext cx="3468000" cy="83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6"/>
          <p:cNvSpPr txBox="1">
            <a:spLocks noGrp="1"/>
          </p:cNvSpPr>
          <p:nvPr>
            <p:ph type="title" idx="2" hasCustomPrompt="1"/>
          </p:nvPr>
        </p:nvSpPr>
        <p:spPr>
          <a:xfrm>
            <a:off x="7290300" y="902650"/>
            <a:ext cx="1133700" cy="90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6000">
                <a:solidFill>
                  <a:schemeClr val="accent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30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247450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○"/>
              <a:defRPr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ontserrat"/>
              <a:buChar char="■"/>
              <a:defRPr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8" r:id="rId3"/>
    <p:sldLayoutId id="2147483664" r:id="rId4"/>
    <p:sldLayoutId id="2147483672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1"/>
          <p:cNvSpPr/>
          <p:nvPr/>
        </p:nvSpPr>
        <p:spPr>
          <a:xfrm>
            <a:off x="741713" y="107325"/>
            <a:ext cx="3188400" cy="4623900"/>
          </a:xfrm>
          <a:prstGeom prst="rect">
            <a:avLst/>
          </a:prstGeom>
          <a:solidFill>
            <a:schemeClr val="accent6">
              <a:lumMod val="9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31"/>
          <p:cNvSpPr/>
          <p:nvPr/>
        </p:nvSpPr>
        <p:spPr>
          <a:xfrm>
            <a:off x="589350" y="259800"/>
            <a:ext cx="3188400" cy="46239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14300" dist="95250" dir="750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2" name="Google Shape;142;p31"/>
          <p:cNvPicPr preferRelativeResize="0"/>
          <p:nvPr/>
        </p:nvPicPr>
        <p:blipFill>
          <a:blip r:embed="rId3"/>
          <a:srcRect/>
          <a:stretch/>
        </p:blipFill>
        <p:spPr>
          <a:xfrm>
            <a:off x="791662" y="813075"/>
            <a:ext cx="2683975" cy="35159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31"/>
          <p:cNvSpPr/>
          <p:nvPr/>
        </p:nvSpPr>
        <p:spPr>
          <a:xfrm>
            <a:off x="4500337" y="107325"/>
            <a:ext cx="4239625" cy="799326"/>
          </a:xfrm>
          <a:prstGeom prst="rect">
            <a:avLst/>
          </a:prstGeom>
          <a:solidFill>
            <a:schemeClr val="accent6">
              <a:lumMod val="90000"/>
            </a:scheme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800" dirty="0">
                <a:latin typeface="Comic Sans MS" panose="030F0702030302020204" pitchFamily="66" charset="0"/>
              </a:rPr>
              <a:t>PERCORSO LABORATORIALE POLIMATERICO DI LUDOSOFIA</a:t>
            </a:r>
          </a:p>
        </p:txBody>
      </p:sp>
      <p:sp>
        <p:nvSpPr>
          <p:cNvPr id="144" name="Google Shape;144;p31"/>
          <p:cNvSpPr txBox="1">
            <a:spLocks noGrp="1"/>
          </p:cNvSpPr>
          <p:nvPr>
            <p:ph type="ctrTitle"/>
          </p:nvPr>
        </p:nvSpPr>
        <p:spPr>
          <a:xfrm>
            <a:off x="4430800" y="1511100"/>
            <a:ext cx="3740400" cy="68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br>
              <a:rPr lang="en-GB" sz="2400" dirty="0">
                <a:solidFill>
                  <a:schemeClr val="accent2"/>
                </a:solidFill>
              </a:rPr>
            </a:br>
            <a:br>
              <a:rPr lang="en-GB" sz="2400" dirty="0">
                <a:solidFill>
                  <a:schemeClr val="accent2"/>
                </a:solidFill>
              </a:rPr>
            </a:br>
            <a:endParaRPr lang="en-GB" sz="2000" dirty="0">
              <a:solidFill>
                <a:schemeClr val="accent2"/>
              </a:solidFill>
            </a:endParaRPr>
          </a:p>
        </p:txBody>
      </p:sp>
      <p:sp>
        <p:nvSpPr>
          <p:cNvPr id="145" name="Google Shape;145;p31"/>
          <p:cNvSpPr txBox="1">
            <a:spLocks noGrp="1"/>
          </p:cNvSpPr>
          <p:nvPr>
            <p:ph type="subTitle" idx="1"/>
          </p:nvPr>
        </p:nvSpPr>
        <p:spPr>
          <a:xfrm>
            <a:off x="4285475" y="2828441"/>
            <a:ext cx="4116812" cy="205525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2400" indent="0" algn="ctr">
              <a:buNone/>
            </a:pPr>
            <a:endParaRPr lang="en-GB" dirty="0"/>
          </a:p>
          <a:p>
            <a:pPr marL="152400" indent="0" algn="ctr">
              <a:buNone/>
            </a:pPr>
            <a:r>
              <a:rPr lang="en-GB" dirty="0"/>
              <a:t> </a:t>
            </a:r>
            <a:r>
              <a:rPr lang="it-IT" sz="1600" i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«La meraviglia è propria della natura del filosofo e la filosofia non si origina che dallo stupore»</a:t>
            </a:r>
          </a:p>
          <a:p>
            <a:pPr marL="152400" indent="0" algn="ctr">
              <a:buNone/>
            </a:pPr>
            <a:r>
              <a:rPr lang="it-IT" sz="1600" i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(Platone) </a:t>
            </a:r>
          </a:p>
          <a:p>
            <a:pPr marL="152400" indent="0">
              <a:buNone/>
            </a:pPr>
            <a:r>
              <a:rPr lang="en-GB" dirty="0" err="1">
                <a:latin typeface="Comic Sans MS" panose="030F0702030302020204" pitchFamily="66" charset="0"/>
              </a:rPr>
              <a:t>Docente</a:t>
            </a:r>
            <a:r>
              <a:rPr lang="en-GB" dirty="0">
                <a:latin typeface="Comic Sans MS" panose="030F0702030302020204" pitchFamily="66" charset="0"/>
              </a:rPr>
              <a:t>: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Comic Sans MS" panose="030F0702030302020204" pitchFamily="66" charset="0"/>
              </a:rPr>
              <a:t>D’AMICO NINA</a:t>
            </a:r>
            <a:endParaRPr dirty="0">
              <a:latin typeface="Comic Sans MS" panose="030F0702030302020204" pitchFamily="66" charset="0"/>
            </a:endParaRPr>
          </a:p>
        </p:txBody>
      </p:sp>
      <p:sp>
        <p:nvSpPr>
          <p:cNvPr id="146" name="Google Shape;146;p31"/>
          <p:cNvSpPr txBox="1">
            <a:spLocks noGrp="1"/>
          </p:cNvSpPr>
          <p:nvPr>
            <p:ph type="subTitle" idx="2"/>
          </p:nvPr>
        </p:nvSpPr>
        <p:spPr>
          <a:xfrm>
            <a:off x="4331563" y="1061635"/>
            <a:ext cx="4577171" cy="203802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it-IT" dirty="0">
                <a:solidFill>
                  <a:schemeClr val="bg2">
                    <a:lumMod val="50000"/>
                  </a:schemeClr>
                </a:solidFill>
                <a:latin typeface="Comic Sans MS" panose="030F0702030302020204" pitchFamily="66" charset="0"/>
              </a:rPr>
              <a:t>«IL GIARDINO DELLE MERAVIGLIE» </a:t>
            </a:r>
            <a:endParaRPr dirty="0">
              <a:solidFill>
                <a:schemeClr val="bg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0CEC04-58F4-4B27-8B6F-A667EA23B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845" y="184044"/>
            <a:ext cx="8227647" cy="565220"/>
          </a:xfrm>
          <a:solidFill>
            <a:schemeClr val="accent6">
              <a:lumMod val="90000"/>
            </a:schemeClr>
          </a:solidFill>
        </p:spPr>
        <p:txBody>
          <a:bodyPr/>
          <a:lstStyle/>
          <a:p>
            <a:r>
              <a:rPr lang="it-IT" sz="2400" dirty="0">
                <a:latin typeface="Comic Sans MS" panose="030F0702030302020204" pitchFamily="66" charset="0"/>
              </a:rPr>
              <a:t>Attiviamo la creatività: creiamo bruchi e farfalle…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783912B-7FC7-484F-A0BE-10B7ECFBC8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485" y="813661"/>
            <a:ext cx="8741044" cy="4145795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7F545EC-3432-4056-A8BD-5E1E230D72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319767" y="744558"/>
            <a:ext cx="3923437" cy="428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558D3C82-D1DD-45FD-B244-754CE31688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3608"/>
          <a:stretch/>
        </p:blipFill>
        <p:spPr>
          <a:xfrm>
            <a:off x="4510007" y="924839"/>
            <a:ext cx="4542861" cy="392343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834408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BADD574B-E573-4355-A44E-7F8F770747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491" y="414215"/>
            <a:ext cx="4287522" cy="460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62D591C6-7BE3-4682-8697-DC2B137574A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782" b="9076"/>
          <a:stretch/>
        </p:blipFill>
        <p:spPr>
          <a:xfrm>
            <a:off x="4911249" y="414215"/>
            <a:ext cx="3986260" cy="45664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67237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CC12067-A72B-431F-A727-6FE22CD01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307" y="203286"/>
            <a:ext cx="8831386" cy="1462782"/>
          </a:xfrm>
          <a:solidFill>
            <a:schemeClr val="accent6">
              <a:lumMod val="90000"/>
            </a:schemeClr>
          </a:solidFill>
        </p:spPr>
        <p:txBody>
          <a:bodyPr/>
          <a:lstStyle/>
          <a:p>
            <a:pPr algn="l"/>
            <a:r>
              <a:rPr lang="it-IT" sz="2000" dirty="0">
                <a:latin typeface="Comic Sans MS" panose="030F0702030302020204" pitchFamily="66" charset="0"/>
              </a:rPr>
              <a:t>«Perché non ci sono farfalle nel nostro giardino ?»(A.3 anni)</a:t>
            </a:r>
            <a:br>
              <a:rPr lang="it-IT" sz="2000" dirty="0">
                <a:latin typeface="Comic Sans MS" panose="030F0702030302020204" pitchFamily="66" charset="0"/>
              </a:rPr>
            </a:br>
            <a:r>
              <a:rPr lang="it-IT" sz="2000" dirty="0">
                <a:latin typeface="Comic Sans MS" panose="030F0702030302020204" pitchFamily="66" charset="0"/>
              </a:rPr>
              <a:t>« Perché non ci sono fiori!» (S.4 anni)</a:t>
            </a:r>
            <a:br>
              <a:rPr lang="it-IT" sz="2000" dirty="0">
                <a:latin typeface="Comic Sans MS" panose="030F0702030302020204" pitchFamily="66" charset="0"/>
              </a:rPr>
            </a:br>
            <a:r>
              <a:rPr lang="it-IT" sz="2400" dirty="0">
                <a:latin typeface="Comic Sans MS" panose="030F0702030302020204" pitchFamily="66" charset="0"/>
              </a:rPr>
              <a:t>Creiamo un giardino accogliente per le farfalle e prendiamocene </a:t>
            </a:r>
            <a:r>
              <a:rPr lang="it-IT" sz="2400" i="1" dirty="0">
                <a:latin typeface="Comic Sans MS" panose="030F0702030302020204" pitchFamily="66" charset="0"/>
              </a:rPr>
              <a:t>cura</a:t>
            </a:r>
            <a:r>
              <a:rPr lang="it-IT" sz="2000" i="1" dirty="0">
                <a:latin typeface="Comic Sans MS" panose="030F0702030302020204" pitchFamily="66" charset="0"/>
              </a:rPr>
              <a:t>.</a:t>
            </a:r>
            <a:r>
              <a:rPr lang="it-IT" sz="2000" dirty="0"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ABD44FA-3498-417C-933D-ED3E9829F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6307" y="1666068"/>
            <a:ext cx="8667261" cy="3536726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012D118F-9476-43D5-BF39-193FB156BA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5841" y="1666068"/>
            <a:ext cx="4117727" cy="32886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9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C212B9EF-C5FD-44A8-9334-D9203D1FD7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179" y="1816406"/>
            <a:ext cx="3462995" cy="298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9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369687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69739B5-22EA-4CD1-B249-1783075EE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525" y="68580"/>
            <a:ext cx="8854399" cy="1502311"/>
          </a:xfrm>
          <a:solidFill>
            <a:schemeClr val="accent6">
              <a:lumMod val="90000"/>
            </a:schemeClr>
          </a:solidFill>
        </p:spPr>
        <p:txBody>
          <a:bodyPr/>
          <a:lstStyle/>
          <a:p>
            <a:r>
              <a:rPr lang="it-IT" sz="2400" dirty="0">
                <a:latin typeface="Comic Sans MS" panose="030F0702030302020204" pitchFamily="66" charset="0"/>
              </a:rPr>
              <a:t>Giochiamo con i pensieri e con il corpo:</a:t>
            </a:r>
            <a:br>
              <a:rPr lang="it-IT" sz="2400" dirty="0">
                <a:latin typeface="Comic Sans MS" panose="030F0702030302020204" pitchFamily="66" charset="0"/>
              </a:rPr>
            </a:br>
            <a:r>
              <a:rPr lang="it-IT" sz="2400" dirty="0">
                <a:latin typeface="Comic Sans MS" panose="030F0702030302020204" pitchFamily="66" charset="0"/>
              </a:rPr>
              <a:t>«Io bruco…io farfalla»</a:t>
            </a:r>
            <a:br>
              <a:rPr lang="it-IT" sz="2400" dirty="0">
                <a:latin typeface="Comic Sans MS" panose="030F0702030302020204" pitchFamily="66" charset="0"/>
              </a:rPr>
            </a:br>
            <a:r>
              <a:rPr lang="it-IT" sz="2400" dirty="0">
                <a:latin typeface="Comic Sans MS" panose="030F0702030302020204" pitchFamily="66" charset="0"/>
              </a:rPr>
              <a:t>«</a:t>
            </a:r>
            <a:r>
              <a:rPr lang="it-IT" sz="2000" dirty="0">
                <a:latin typeface="Comic Sans MS" panose="030F0702030302020204" pitchFamily="66" charset="0"/>
              </a:rPr>
              <a:t>Quando ero piccola gattonavo e quindi strisciavo come il bruco….»(</a:t>
            </a:r>
            <a:r>
              <a:rPr lang="it-IT" sz="1800" dirty="0">
                <a:latin typeface="Comic Sans MS" panose="030F0702030302020204" pitchFamily="66" charset="0"/>
              </a:rPr>
              <a:t>B.5anni)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694E9DC-76DF-4A62-9682-E94DEBFC1C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1674228"/>
            <a:ext cx="8992924" cy="3469272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D4EDB0B2-67FE-44FA-9102-122FB17BC7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968487" y="844267"/>
            <a:ext cx="3344077" cy="500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CFD5540C-9B03-41AF-AF57-45235FBA36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5754" y="2233499"/>
            <a:ext cx="3456000" cy="259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428387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7EC017F2-3C50-45DA-8C3A-138382FD95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695" y="108488"/>
            <a:ext cx="3857625" cy="49265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B64417B4-1360-4701-88E9-C9E41613A2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1953" y="108489"/>
            <a:ext cx="3857625" cy="49265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662877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692EF0-82F5-4DED-B233-12677AF01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462" y="84111"/>
            <a:ext cx="8589108" cy="814657"/>
          </a:xfrm>
          <a:solidFill>
            <a:schemeClr val="accent6">
              <a:lumMod val="90000"/>
            </a:schemeClr>
          </a:solidFill>
        </p:spPr>
        <p:txBody>
          <a:bodyPr/>
          <a:lstStyle/>
          <a:p>
            <a:r>
              <a:rPr lang="it-IT" sz="2400" dirty="0">
                <a:latin typeface="Comic Sans MS" panose="030F0702030302020204" pitchFamily="66" charset="0"/>
              </a:rPr>
              <a:t>Cosa mangiano i bruchi? E le farfalle?</a:t>
            </a:r>
            <a:br>
              <a:rPr lang="it-IT" sz="2400" dirty="0">
                <a:latin typeface="Comic Sans MS" panose="030F0702030302020204" pitchFamily="66" charset="0"/>
              </a:rPr>
            </a:br>
            <a:r>
              <a:rPr lang="it-IT" sz="2400" dirty="0">
                <a:latin typeface="Comic Sans MS" panose="030F0702030302020204" pitchFamily="66" charset="0"/>
              </a:rPr>
              <a:t>Costruiamo un erbario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6860807-BB2E-4724-AC75-CBEE304660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sz="2400" dirty="0">
              <a:latin typeface="Comic Sans MS" panose="030F0702030302020204" pitchFamily="66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05A2EDF-E6C7-46FC-9512-DFE32EFF06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0158" y="1063388"/>
            <a:ext cx="4696193" cy="38373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58CB0A5D-30A9-4E6E-B40A-4C4716961E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649" y="1063388"/>
            <a:ext cx="4022320" cy="38373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839914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AB2FA5-40BE-4490-9EA1-8755D4495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091" y="123986"/>
            <a:ext cx="8698523" cy="1294108"/>
          </a:xfrm>
          <a:solidFill>
            <a:schemeClr val="accent6">
              <a:lumMod val="90000"/>
            </a:schemeClr>
          </a:solidFill>
        </p:spPr>
        <p:txBody>
          <a:bodyPr/>
          <a:lstStyle/>
          <a:p>
            <a:r>
              <a:rPr lang="it-IT" sz="2400" dirty="0">
                <a:latin typeface="Comic Sans MS" panose="030F0702030302020204" pitchFamily="66" charset="0"/>
              </a:rPr>
              <a:t>Espansioni possibili…</a:t>
            </a:r>
            <a:br>
              <a:rPr lang="it-IT" sz="2400" dirty="0">
                <a:latin typeface="Comic Sans MS" panose="030F0702030302020204" pitchFamily="66" charset="0"/>
              </a:rPr>
            </a:br>
            <a:r>
              <a:rPr lang="it-IT" sz="2400" dirty="0">
                <a:latin typeface="Comic Sans MS" panose="030F0702030302020204" pitchFamily="66" charset="0"/>
              </a:rPr>
              <a:t>« Se il pezzo di legno da ardere potesse parlare…»</a:t>
            </a:r>
            <a:br>
              <a:rPr lang="it-IT" sz="2400" dirty="0">
                <a:latin typeface="Comic Sans MS" panose="030F0702030302020204" pitchFamily="66" charset="0"/>
              </a:rPr>
            </a:br>
            <a:r>
              <a:rPr lang="it-IT" sz="2400" dirty="0">
                <a:latin typeface="Comic Sans MS" panose="030F0702030302020204" pitchFamily="66" charset="0"/>
              </a:rPr>
              <a:t> </a:t>
            </a:r>
            <a:r>
              <a:rPr lang="it-IT" sz="2000" dirty="0">
                <a:latin typeface="Comic Sans MS" panose="030F0702030302020204" pitchFamily="66" charset="0"/>
              </a:rPr>
              <a:t>laboratorio ispirato alla «filosofia delle piccole cose»</a:t>
            </a:r>
            <a:endParaRPr lang="it-IT" sz="2000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FA6027E-5757-43C0-B578-88968F76F9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739" y="1418094"/>
            <a:ext cx="7818895" cy="350353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marL="152400" indent="0">
              <a:buNone/>
            </a:pPr>
            <a:endParaRPr lang="it-IT" dirty="0">
              <a:latin typeface="Comic Sans MS" panose="030F0702030302020204" pitchFamily="66" charset="0"/>
            </a:endParaRPr>
          </a:p>
          <a:p>
            <a:pPr marL="152400" indent="0">
              <a:buNone/>
            </a:pPr>
            <a:r>
              <a:rPr lang="it-IT" dirty="0">
                <a:latin typeface="Comic Sans MS" panose="030F0702030302020204" pitchFamily="66" charset="0"/>
              </a:rPr>
              <a:t>Se il legno potesse parlare ci direbbe che…</a:t>
            </a:r>
            <a:r>
              <a:rPr lang="it-IT" dirty="0"/>
              <a:t>:</a:t>
            </a:r>
          </a:p>
          <a:p>
            <a:r>
              <a:rPr lang="it-IT" dirty="0">
                <a:latin typeface="Comic Sans MS" panose="030F0702030302020204" pitchFamily="66" charset="0"/>
              </a:rPr>
              <a:t>Può essere usato per costruire una casa per i bruchi (V.4 anni)</a:t>
            </a:r>
          </a:p>
          <a:p>
            <a:r>
              <a:rPr lang="it-IT" dirty="0">
                <a:latin typeface="Comic Sans MS" panose="030F0702030302020204" pitchFamily="66" charset="0"/>
              </a:rPr>
              <a:t>Può diventare una copertina per le farfalle (B.5 anni)</a:t>
            </a:r>
          </a:p>
          <a:p>
            <a:r>
              <a:rPr lang="it-IT" dirty="0">
                <a:latin typeface="Comic Sans MS" panose="030F0702030302020204" pitchFamily="66" charset="0"/>
              </a:rPr>
              <a:t>Può essere usato per  costruire Pinocchio ( K.4 anni)</a:t>
            </a:r>
          </a:p>
          <a:p>
            <a:r>
              <a:rPr lang="it-IT" dirty="0">
                <a:latin typeface="Comic Sans MS" panose="030F0702030302020204" pitchFamily="66" charset="0"/>
              </a:rPr>
              <a:t>Può essere usato per disegnare ( S.4 anni)</a:t>
            </a:r>
          </a:p>
          <a:p>
            <a:endParaRPr lang="it-IT" dirty="0">
              <a:latin typeface="Comic Sans MS" panose="030F0702030302020204" pitchFamily="66" charset="0"/>
            </a:endParaRPr>
          </a:p>
          <a:p>
            <a:endParaRPr lang="it-IT" dirty="0">
              <a:latin typeface="Comic Sans MS" panose="030F0702030302020204" pitchFamily="66" charset="0"/>
            </a:endParaRPr>
          </a:p>
          <a:p>
            <a:endParaRPr lang="it-IT" dirty="0">
              <a:latin typeface="Comic Sans MS" panose="030F0702030302020204" pitchFamily="66" charset="0"/>
            </a:endParaRPr>
          </a:p>
          <a:p>
            <a:endParaRPr lang="it-IT" dirty="0">
              <a:latin typeface="Comic Sans MS" panose="030F0702030302020204" pitchFamily="66" charset="0"/>
            </a:endParaRPr>
          </a:p>
          <a:p>
            <a:endParaRPr lang="it-IT" dirty="0">
              <a:latin typeface="Comic Sans MS" panose="030F0702030302020204" pitchFamily="66" charset="0"/>
            </a:endParaRPr>
          </a:p>
          <a:p>
            <a:endParaRPr lang="it-IT" dirty="0">
              <a:latin typeface="Comic Sans MS" panose="030F0702030302020204" pitchFamily="66" charset="0"/>
            </a:endParaRPr>
          </a:p>
          <a:p>
            <a:pPr marL="152400" indent="0">
              <a:buNone/>
            </a:pPr>
            <a:r>
              <a:rPr lang="it-IT" sz="1200" b="1" dirty="0">
                <a:solidFill>
                  <a:schemeClr val="dk1"/>
                </a:solidFill>
                <a:latin typeface="Candara" panose="020E0502030303020204" pitchFamily="34" charset="0"/>
                <a:sym typeface="Playfair Display"/>
              </a:rPr>
              <a:t>BUONE PRASSI DIDATTICHE – «DON MILANI E NOI»</a:t>
            </a:r>
          </a:p>
          <a:p>
            <a:endParaRPr lang="it-IT" dirty="0">
              <a:latin typeface="Comic Sans MS" panose="030F0702030302020204" pitchFamily="66" charset="0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DE9ADB9-9878-40E1-9B04-87A64D16D3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8616" y="2286000"/>
            <a:ext cx="3110530" cy="2857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9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774783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80371D-F073-4BA8-A14A-AA3446FC2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585" y="263471"/>
            <a:ext cx="8291260" cy="899504"/>
          </a:xfrm>
          <a:solidFill>
            <a:schemeClr val="accent6">
              <a:lumMod val="90000"/>
            </a:schemeClr>
          </a:solidFill>
        </p:spPr>
        <p:txBody>
          <a:bodyPr/>
          <a:lstStyle/>
          <a:p>
            <a:r>
              <a:rPr lang="it-IT" sz="2400" dirty="0">
                <a:latin typeface="Comic Sans MS" panose="030F0702030302020204" pitchFamily="66" charset="0"/>
              </a:rPr>
              <a:t>Documentazione finale </a:t>
            </a:r>
            <a:br>
              <a:rPr lang="it-IT" sz="2400" dirty="0">
                <a:latin typeface="Comic Sans MS" panose="030F0702030302020204" pitchFamily="66" charset="0"/>
              </a:rPr>
            </a:br>
            <a:r>
              <a:rPr lang="it-IT" sz="2400" dirty="0">
                <a:latin typeface="Comic Sans MS" panose="030F0702030302020204" pitchFamily="66" charset="0"/>
              </a:rPr>
              <a:t>Costruiamo un diario di bordo personale dell’esperienza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691AE8F-0191-4CC7-AC15-AB50BE8EF4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8585" y="1185910"/>
            <a:ext cx="8291260" cy="3856737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 marL="152400" indent="0">
              <a:buNone/>
            </a:pPr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85B0557-F139-4636-9DEA-FF03D1464A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911" y="1275099"/>
            <a:ext cx="6201348" cy="356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9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284381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CD803E-4CF5-478D-BEFD-7764F42E2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245" y="234462"/>
            <a:ext cx="8609489" cy="632873"/>
          </a:xfrm>
          <a:solidFill>
            <a:schemeClr val="accent6">
              <a:lumMod val="90000"/>
            </a:schemeClr>
          </a:solidFill>
        </p:spPr>
        <p:txBody>
          <a:bodyPr/>
          <a:lstStyle/>
          <a:p>
            <a:r>
              <a:rPr lang="it-IT" sz="2400" dirty="0">
                <a:latin typeface="Comic Sans MS" panose="030F0702030302020204" pitchFamily="66" charset="0"/>
              </a:rPr>
              <a:t>METODOLOGIE E STRUMENTI UTILIZZATI</a:t>
            </a:r>
            <a:br>
              <a:rPr lang="it-IT" sz="2400" dirty="0">
                <a:latin typeface="Comic Sans MS" panose="030F0702030302020204" pitchFamily="66" charset="0"/>
              </a:rPr>
            </a:br>
            <a:br>
              <a:rPr lang="en-GB" dirty="0"/>
            </a:b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AD643A4-7F4D-46FE-BB7E-0B99042CF9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5723" y="1275100"/>
            <a:ext cx="8753231" cy="3633938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pPr marL="152400" indent="0">
              <a:buNone/>
            </a:pPr>
            <a:r>
              <a:rPr lang="it-IT" b="1" dirty="0">
                <a:latin typeface="Comic Sans MS" panose="030F0702030302020204" pitchFamily="66" charset="0"/>
              </a:rPr>
              <a:t>Metodologia:</a:t>
            </a:r>
          </a:p>
          <a:p>
            <a:r>
              <a:rPr lang="it-IT" dirty="0" err="1">
                <a:latin typeface="Comic Sans MS" panose="030F0702030302020204" pitchFamily="66" charset="0"/>
              </a:rPr>
              <a:t>Ludosofia</a:t>
            </a:r>
            <a:r>
              <a:rPr lang="it-IT" dirty="0">
                <a:latin typeface="Comic Sans MS" panose="030F0702030302020204" pitchFamily="66" charset="0"/>
              </a:rPr>
              <a:t> e maieutica nei processi pedagogici</a:t>
            </a:r>
          </a:p>
          <a:p>
            <a:r>
              <a:rPr lang="it-IT" dirty="0">
                <a:latin typeface="Comic Sans MS" panose="030F0702030302020204" pitchFamily="66" charset="0"/>
              </a:rPr>
              <a:t>Conversazione filosofica</a:t>
            </a:r>
          </a:p>
          <a:p>
            <a:r>
              <a:rPr lang="it-IT" dirty="0">
                <a:latin typeface="Comic Sans MS" panose="030F0702030302020204" pitchFamily="66" charset="0"/>
              </a:rPr>
              <a:t>Attività laboratoriali</a:t>
            </a:r>
          </a:p>
          <a:p>
            <a:r>
              <a:rPr lang="it-IT" dirty="0">
                <a:latin typeface="Comic Sans MS" panose="030F0702030302020204" pitchFamily="66" charset="0"/>
              </a:rPr>
              <a:t>Filosofia delle piccole cose</a:t>
            </a:r>
          </a:p>
          <a:p>
            <a:endParaRPr lang="it-IT" dirty="0">
              <a:latin typeface="Comic Sans MS" panose="030F0702030302020204" pitchFamily="66" charset="0"/>
            </a:endParaRPr>
          </a:p>
          <a:p>
            <a:pPr marL="152400" indent="0">
              <a:buNone/>
            </a:pPr>
            <a:r>
              <a:rPr lang="it-IT" b="1" dirty="0">
                <a:latin typeface="Comic Sans MS" panose="030F0702030302020204" pitchFamily="66" charset="0"/>
              </a:rPr>
              <a:t>Strumenti utilizzati:</a:t>
            </a:r>
          </a:p>
          <a:p>
            <a:r>
              <a:rPr lang="it-IT" dirty="0">
                <a:latin typeface="Comic Sans MS" panose="030F0702030302020204" pitchFamily="66" charset="0"/>
              </a:rPr>
              <a:t>Albi illustrati</a:t>
            </a:r>
          </a:p>
          <a:p>
            <a:r>
              <a:rPr lang="it-IT" dirty="0">
                <a:latin typeface="Comic Sans MS" panose="030F0702030302020204" pitchFamily="66" charset="0"/>
              </a:rPr>
              <a:t>Materiali naturali</a:t>
            </a:r>
          </a:p>
          <a:p>
            <a:r>
              <a:rPr lang="it-IT" dirty="0">
                <a:latin typeface="Comic Sans MS" panose="030F0702030302020204" pitchFamily="66" charset="0"/>
              </a:rPr>
              <a:t>Carte storia</a:t>
            </a:r>
          </a:p>
          <a:p>
            <a:r>
              <a:rPr lang="it-IT" dirty="0">
                <a:latin typeface="Comic Sans MS" panose="030F0702030302020204" pitchFamily="66" charset="0"/>
              </a:rPr>
              <a:t>Marionette</a:t>
            </a:r>
          </a:p>
          <a:p>
            <a:r>
              <a:rPr lang="it-IT" dirty="0">
                <a:latin typeface="Comic Sans MS" panose="030F0702030302020204" pitchFamily="66" charset="0"/>
              </a:rPr>
              <a:t>Lenti</a:t>
            </a:r>
          </a:p>
          <a:p>
            <a:r>
              <a:rPr lang="it-IT" dirty="0">
                <a:latin typeface="Comic Sans MS" panose="030F0702030302020204" pitchFamily="66" charset="0"/>
              </a:rPr>
              <a:t>Video</a:t>
            </a:r>
          </a:p>
          <a:p>
            <a:r>
              <a:rPr lang="it-IT" dirty="0">
                <a:latin typeface="Comic Sans MS" panose="030F0702030302020204" pitchFamily="66" charset="0"/>
              </a:rPr>
              <a:t>Pettorine </a:t>
            </a:r>
          </a:p>
          <a:p>
            <a:pPr marL="152400" indent="0">
              <a:buNone/>
            </a:pPr>
            <a:endParaRPr lang="it-IT" sz="1200" b="1" dirty="0">
              <a:solidFill>
                <a:schemeClr val="dk1"/>
              </a:solidFill>
              <a:latin typeface="Candara" panose="020E0502030303020204" pitchFamily="34" charset="0"/>
              <a:sym typeface="Playfair Display"/>
            </a:endParaRPr>
          </a:p>
          <a:p>
            <a:pPr marL="152400" indent="0">
              <a:buNone/>
            </a:pPr>
            <a:r>
              <a:rPr lang="it-IT" sz="1200" b="1" dirty="0">
                <a:solidFill>
                  <a:schemeClr val="dk1"/>
                </a:solidFill>
                <a:latin typeface="Candara" panose="020E0502030303020204" pitchFamily="34" charset="0"/>
                <a:sym typeface="Playfair Display"/>
              </a:rPr>
              <a:t>BUONE PRASSI DIDATTICHE – «DON MILANI E NOI»</a:t>
            </a:r>
          </a:p>
          <a:p>
            <a:endParaRPr lang="it-IT" dirty="0">
              <a:latin typeface="Comic Sans MS" panose="030F0702030302020204" pitchFamily="66" charset="0"/>
            </a:endParaRPr>
          </a:p>
          <a:p>
            <a:endParaRPr lang="it-IT" dirty="0">
              <a:latin typeface="Comic Sans MS" panose="030F0702030302020204" pitchFamily="66" charset="0"/>
            </a:endParaRPr>
          </a:p>
          <a:p>
            <a:pPr marL="152400" indent="0">
              <a:buNone/>
            </a:pPr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DD98AFA-95A8-4CC1-B8DB-D1FB40BE18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254" b="24791"/>
          <a:stretch/>
        </p:blipFill>
        <p:spPr>
          <a:xfrm>
            <a:off x="5680130" y="1275100"/>
            <a:ext cx="3257605" cy="237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9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CF86CA4-6BC0-4B24-B209-4FC978C61C1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86" t="8738" r="13842" b="10497"/>
          <a:stretch/>
        </p:blipFill>
        <p:spPr>
          <a:xfrm>
            <a:off x="3359258" y="2722374"/>
            <a:ext cx="2162360" cy="201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9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908937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0683560-5B83-4AC7-97B7-EABBC5A0D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695" y="139485"/>
            <a:ext cx="7920305" cy="953145"/>
          </a:xfrm>
          <a:solidFill>
            <a:schemeClr val="accent6">
              <a:lumMod val="90000"/>
            </a:schemeClr>
          </a:solidFill>
        </p:spPr>
        <p:txBody>
          <a:bodyPr/>
          <a:lstStyle/>
          <a:p>
            <a:r>
              <a:rPr lang="it-IT" sz="2400" dirty="0">
                <a:latin typeface="Comic Sans MS" panose="030F0702030302020204" pitchFamily="66" charset="0"/>
              </a:rPr>
              <a:t>VALUTAZIONE FINALE,</a:t>
            </a:r>
            <a:br>
              <a:rPr lang="it-IT" sz="2400" dirty="0">
                <a:latin typeface="Comic Sans MS" panose="030F0702030302020204" pitchFamily="66" charset="0"/>
              </a:rPr>
            </a:br>
            <a:r>
              <a:rPr lang="it-IT" sz="2400" dirty="0">
                <a:latin typeface="Comic Sans MS" panose="030F0702030302020204" pitchFamily="66" charset="0"/>
              </a:rPr>
              <a:t>PUNTI DI FORZA E  CRITICITÀ EMERSE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63A4D8A-6844-460D-80B8-61FE5F4AB1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275099"/>
            <a:ext cx="7704000" cy="3619629"/>
          </a:xfrm>
        </p:spPr>
        <p:txBody>
          <a:bodyPr/>
          <a:lstStyle/>
          <a:p>
            <a:pPr marL="152400" indent="0">
              <a:buNone/>
            </a:pPr>
            <a:r>
              <a:rPr lang="it-IT" sz="1800" dirty="0">
                <a:latin typeface="Comic Sans MS" panose="030F0702030302020204" pitchFamily="66" charset="0"/>
              </a:rPr>
              <a:t>Al termine del  percorso , che ha impegnato i bambini per circa 8 ore, si può affermare che le attività proposte e le modalità di conduzione delle stesse, la naturale curiosità dei bambini e la loro propensione alla meraviglia hanno rappresentato senz’altro un importante punto di forza per l’intero percorso laboratoriale. </a:t>
            </a:r>
          </a:p>
          <a:p>
            <a:pPr marL="152400" indent="0">
              <a:buNone/>
            </a:pPr>
            <a:r>
              <a:rPr lang="it-IT" sz="1800" dirty="0">
                <a:latin typeface="Comic Sans MS" panose="030F0702030302020204" pitchFamily="66" charset="0"/>
              </a:rPr>
              <a:t>Da un’</a:t>
            </a:r>
            <a:r>
              <a:rPr lang="it-IT" sz="1800" dirty="0" err="1">
                <a:latin typeface="Comic Sans MS" panose="030F0702030302020204" pitchFamily="66" charset="0"/>
              </a:rPr>
              <a:t>appronfondita</a:t>
            </a:r>
            <a:r>
              <a:rPr lang="it-IT" sz="1800" dirty="0">
                <a:latin typeface="Comic Sans MS" panose="030F0702030302020204" pitchFamily="66" charset="0"/>
              </a:rPr>
              <a:t> analisi e valutazione dell’intera esperienza, non sono emerse particolari criticità tali da non permettere la buona riuscita dei laboratori. L’unico aspetto che si ritiene utile migliorare è quello relativo al tempo.</a:t>
            </a:r>
          </a:p>
          <a:p>
            <a:pPr marL="152400" indent="0">
              <a:buNone/>
            </a:pPr>
            <a:endParaRPr lang="it-IT" sz="1800" dirty="0">
              <a:latin typeface="Comic Sans MS" panose="030F0702030302020204" pitchFamily="66" charset="0"/>
            </a:endParaRPr>
          </a:p>
          <a:p>
            <a:pPr marL="152400" indent="0">
              <a:buNone/>
            </a:pPr>
            <a:endParaRPr lang="it-IT" sz="1800" dirty="0">
              <a:latin typeface="Comic Sans MS" panose="030F0702030302020204" pitchFamily="66" charset="0"/>
            </a:endParaRPr>
          </a:p>
          <a:p>
            <a:pPr marL="152400" indent="0">
              <a:buNone/>
            </a:pPr>
            <a:endParaRPr lang="it-IT" sz="1400" b="1" dirty="0">
              <a:solidFill>
                <a:schemeClr val="dk1"/>
              </a:solidFill>
              <a:latin typeface="Candara" panose="020E0502030303020204" pitchFamily="34" charset="0"/>
              <a:sym typeface="Playfair Display"/>
            </a:endParaRPr>
          </a:p>
          <a:p>
            <a:pPr marL="152400" indent="0">
              <a:buNone/>
            </a:pPr>
            <a:endParaRPr lang="it-IT" sz="1400" b="1" dirty="0">
              <a:latin typeface="Candara" panose="020E0502030303020204" pitchFamily="34" charset="0"/>
              <a:sym typeface="Playfair Display"/>
            </a:endParaRPr>
          </a:p>
          <a:p>
            <a:pPr marL="152400" indent="0">
              <a:buNone/>
            </a:pPr>
            <a:r>
              <a:rPr lang="it-IT" sz="1400" b="1" dirty="0">
                <a:solidFill>
                  <a:schemeClr val="dk1"/>
                </a:solidFill>
                <a:latin typeface="Candara" panose="020E0502030303020204" pitchFamily="34" charset="0"/>
                <a:sym typeface="Playfair Display"/>
              </a:rPr>
              <a:t>BUONE PRASSI DIDATTICHE – «DON MILANI E NOI»</a:t>
            </a:r>
          </a:p>
          <a:p>
            <a:pPr marL="152400" indent="0">
              <a:buNone/>
            </a:pPr>
            <a:endParaRPr lang="it-IT" sz="1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632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2"/>
          <p:cNvSpPr txBox="1">
            <a:spLocks noGrp="1"/>
          </p:cNvSpPr>
          <p:nvPr>
            <p:ph type="body" idx="1"/>
          </p:nvPr>
        </p:nvSpPr>
        <p:spPr>
          <a:xfrm>
            <a:off x="140677" y="774915"/>
            <a:ext cx="8887993" cy="393712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spcFirstLastPara="1" wrap="square" lIns="91425" tIns="91425" rIns="91425" bIns="91425" numCol="1" anchor="t" anchorCtr="0">
            <a:noAutofit/>
          </a:bodyPr>
          <a:lstStyle/>
          <a:p>
            <a:pPr marL="0" indent="0">
              <a:spcBef>
                <a:spcPts val="1600"/>
              </a:spcBef>
              <a:buNone/>
            </a:pPr>
            <a:r>
              <a:rPr lang="it-IT" sz="1800" b="1" dirty="0">
                <a:latin typeface="Comic Sans MS" panose="030F0702030302020204" pitchFamily="66" charset="0"/>
              </a:rPr>
              <a:t>Destinatari:</a:t>
            </a:r>
          </a:p>
          <a:p>
            <a:pPr marL="0" indent="0">
              <a:spcBef>
                <a:spcPts val="1600"/>
              </a:spcBef>
              <a:buNone/>
            </a:pPr>
            <a:r>
              <a:rPr lang="it-IT" sz="1800" dirty="0">
                <a:latin typeface="Comic Sans MS" panose="030F0702030302020204" pitchFamily="66" charset="0"/>
              </a:rPr>
              <a:t>Tutti  i bambini della II sez. della </a:t>
            </a:r>
            <a:r>
              <a:rPr lang="it-IT" sz="1800" i="1" dirty="0">
                <a:latin typeface="Comic Sans MS" panose="030F0702030302020204" pitchFamily="66" charset="0"/>
              </a:rPr>
              <a:t>Scuola dell’ Infanzia Marcianese.    </a:t>
            </a:r>
          </a:p>
          <a:p>
            <a:pPr marL="0" indent="0">
              <a:spcBef>
                <a:spcPts val="1600"/>
              </a:spcBef>
              <a:buNone/>
            </a:pPr>
            <a:r>
              <a:rPr lang="it-IT" sz="1800" b="1" i="1" dirty="0">
                <a:latin typeface="Comic Sans MS" panose="030F0702030302020204" pitchFamily="66" charset="0"/>
              </a:rPr>
              <a:t>Obiettivi:</a:t>
            </a:r>
          </a:p>
          <a:p>
            <a:pPr marL="0" indent="0">
              <a:spcBef>
                <a:spcPts val="1600"/>
              </a:spcBef>
              <a:buNone/>
            </a:pPr>
            <a:r>
              <a:rPr lang="it-IT" sz="1800" i="1" dirty="0">
                <a:latin typeface="Comic Sans MS" panose="030F0702030302020204" pitchFamily="66" charset="0"/>
              </a:rPr>
              <a:t>Imparare ad interrogarsi sulle cose e a cercare spiegazioni- Sviluppare la competenza comunicativa- Creare una comunità di ricerca- Scoprire valori etici.  </a:t>
            </a:r>
          </a:p>
          <a:p>
            <a:pPr marL="0" indent="0">
              <a:spcBef>
                <a:spcPts val="1600"/>
              </a:spcBef>
              <a:buNone/>
            </a:pPr>
            <a:r>
              <a:rPr lang="it-IT" sz="1800" b="1" i="1" dirty="0">
                <a:latin typeface="Comic Sans MS" panose="030F0702030302020204" pitchFamily="66" charset="0"/>
              </a:rPr>
              <a:t>Finalità:</a:t>
            </a:r>
          </a:p>
          <a:p>
            <a:pPr marL="0" indent="0">
              <a:spcBef>
                <a:spcPts val="1600"/>
              </a:spcBef>
              <a:buNone/>
            </a:pPr>
            <a:r>
              <a:rPr lang="it-IT" sz="1800" i="1" dirty="0">
                <a:latin typeface="Comic Sans MS" panose="030F0702030302020204" pitchFamily="66" charset="0"/>
              </a:rPr>
              <a:t>Favorire l’ascolto attivo , il dialogo costruttivo e significativo giocando con i pensieri, le parole e le azioni</a:t>
            </a:r>
            <a:r>
              <a:rPr lang="it-IT" sz="1100" i="1" dirty="0">
                <a:latin typeface="Comic Sans MS" panose="030F0702030302020204" pitchFamily="66" charset="0"/>
              </a:rPr>
              <a:t>.</a:t>
            </a:r>
            <a:endParaRPr lang="it-IT" sz="1100" i="1" dirty="0"/>
          </a:p>
        </p:txBody>
      </p:sp>
      <p:sp>
        <p:nvSpPr>
          <p:cNvPr id="6" name="Google Shape;153;p32">
            <a:extLst>
              <a:ext uri="{FF2B5EF4-FFF2-40B4-BE49-F238E27FC236}">
                <a16:creationId xmlns:a16="http://schemas.microsoft.com/office/drawing/2014/main" id="{4D16B7AE-5C74-47C0-B045-75C21CAD0777}"/>
              </a:ext>
            </a:extLst>
          </p:cNvPr>
          <p:cNvSpPr txBox="1">
            <a:spLocks/>
          </p:cNvSpPr>
          <p:nvPr/>
        </p:nvSpPr>
        <p:spPr>
          <a:xfrm>
            <a:off x="836908" y="108488"/>
            <a:ext cx="7873139" cy="511968"/>
          </a:xfrm>
          <a:prstGeom prst="rect">
            <a:avLst/>
          </a:prstGeom>
          <a:solidFill>
            <a:schemeClr val="accent6">
              <a:lumMod val="90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36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Playfair Display"/>
              <a:buNone/>
              <a:defRPr sz="36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algn="l"/>
            <a:r>
              <a:rPr lang="en-GB" sz="2400" dirty="0">
                <a:latin typeface="Comic Sans MS" panose="030F0702030302020204" pitchFamily="66" charset="0"/>
              </a:rPr>
              <a:t>DESTINATARI –OBIETTIVI E FINALITÀ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20AA400-89F6-4C54-940C-BD8978D2EFA0}"/>
              </a:ext>
            </a:extLst>
          </p:cNvPr>
          <p:cNvSpPr txBox="1"/>
          <p:nvPr/>
        </p:nvSpPr>
        <p:spPr>
          <a:xfrm>
            <a:off x="140677" y="4866501"/>
            <a:ext cx="35397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>
                <a:solidFill>
                  <a:schemeClr val="dk1"/>
                </a:solidFill>
                <a:latin typeface="Candara" panose="020E0502030303020204" pitchFamily="34" charset="0"/>
                <a:sym typeface="Playfair Display"/>
              </a:rPr>
              <a:t>BUONE PRASSI DIDATTICHE – «DON MILANI E NOI»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8F60FA07-2839-4C07-B71E-4DB59F9DBF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808" y="263471"/>
            <a:ext cx="8108383" cy="48800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9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D7225DC8-FC8F-443A-8369-80C79B639BE0}"/>
              </a:ext>
            </a:extLst>
          </p:cNvPr>
          <p:cNvSpPr txBox="1"/>
          <p:nvPr/>
        </p:nvSpPr>
        <p:spPr>
          <a:xfrm>
            <a:off x="1647265" y="477371"/>
            <a:ext cx="5210735" cy="39087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2400" indent="0" algn="ctr">
              <a:buNone/>
            </a:pPr>
            <a:r>
              <a:rPr lang="it-IT" sz="2400" b="1" i="1" dirty="0">
                <a:solidFill>
                  <a:srgbClr val="00B0F0"/>
                </a:solidFill>
                <a:latin typeface="Comic Sans MS" panose="030F0702030302020204" pitchFamily="66" charset="0"/>
              </a:rPr>
              <a:t>Volerò, disse il bruco.</a:t>
            </a:r>
          </a:p>
          <a:p>
            <a:pPr marL="152400" indent="0" algn="ctr">
              <a:buNone/>
            </a:pPr>
            <a:r>
              <a:rPr lang="it-IT" sz="2400" b="1" i="1" dirty="0">
                <a:solidFill>
                  <a:srgbClr val="00B0F0"/>
                </a:solidFill>
                <a:latin typeface="Comic Sans MS" panose="030F0702030302020204" pitchFamily="66" charset="0"/>
              </a:rPr>
              <a:t> Tutti risero tranne la farfalla.</a:t>
            </a:r>
          </a:p>
          <a:p>
            <a:pPr marL="152400" indent="0" algn="ctr">
              <a:buNone/>
            </a:pPr>
            <a:endParaRPr lang="it-IT" sz="4000" b="1" i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152400" indent="0" algn="ctr">
              <a:buNone/>
            </a:pPr>
            <a:r>
              <a:rPr lang="it-IT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GRAZIE </a:t>
            </a:r>
          </a:p>
          <a:p>
            <a:pPr marL="152400" indent="0" algn="ctr">
              <a:buNone/>
            </a:pPr>
            <a:r>
              <a:rPr lang="it-IT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PER L’ATTENZIONE</a:t>
            </a:r>
          </a:p>
          <a:p>
            <a:pPr marL="152400" indent="0" algn="ctr">
              <a:buNone/>
            </a:pPr>
            <a:endParaRPr lang="it-IT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2862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7"/>
          <p:cNvSpPr/>
          <p:nvPr/>
        </p:nvSpPr>
        <p:spPr>
          <a:xfrm>
            <a:off x="5727500" y="234900"/>
            <a:ext cx="3112200" cy="45213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37"/>
          <p:cNvSpPr/>
          <p:nvPr/>
        </p:nvSpPr>
        <p:spPr>
          <a:xfrm>
            <a:off x="5719549" y="234900"/>
            <a:ext cx="3112200" cy="45213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14300" dist="95250" dir="7500000" algn="bl" rotWithShape="0">
              <a:srgbClr val="000000">
                <a:alpha val="22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3" name="Google Shape;213;p37"/>
          <p:cNvSpPr/>
          <p:nvPr/>
        </p:nvSpPr>
        <p:spPr>
          <a:xfrm>
            <a:off x="423152" y="431318"/>
            <a:ext cx="4359864" cy="934873"/>
          </a:xfrm>
          <a:prstGeom prst="rect">
            <a:avLst/>
          </a:prstGeom>
          <a:solidFill>
            <a:schemeClr val="accent6">
              <a:lumMod val="9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37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4702700" cy="120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t-IT" sz="2400" b="0" i="0" u="none" strike="noStrike" baseline="0" dirty="0">
                <a:latin typeface="Comic Sans MS" panose="030F0702030302020204" pitchFamily="66" charset="0"/>
              </a:rPr>
              <a:t>COME È NATA L’IDEA</a:t>
            </a:r>
            <a:br>
              <a:rPr lang="it-IT" sz="2400" b="0" i="0" u="none" strike="noStrike" baseline="0" dirty="0">
                <a:latin typeface="Comic Sans MS" panose="030F0702030302020204" pitchFamily="66" charset="0"/>
              </a:rPr>
            </a:br>
            <a:r>
              <a:rPr lang="it-IT" sz="2400" b="0" i="0" u="none" strike="noStrike" baseline="0" dirty="0">
                <a:latin typeface="Comic Sans MS" panose="030F0702030302020204" pitchFamily="66" charset="0"/>
              </a:rPr>
              <a:t>DELL’ATTIVITÀ?</a:t>
            </a:r>
            <a:endParaRPr sz="2400" dirty="0">
              <a:latin typeface="Comic Sans MS" panose="030F0702030302020204" pitchFamily="66" charset="0"/>
            </a:endParaRPr>
          </a:p>
        </p:txBody>
      </p:sp>
      <p:sp>
        <p:nvSpPr>
          <p:cNvPr id="215" name="Google Shape;215;p37"/>
          <p:cNvSpPr txBox="1">
            <a:spLocks noGrp="1"/>
          </p:cNvSpPr>
          <p:nvPr>
            <p:ph type="subTitle" idx="1"/>
          </p:nvPr>
        </p:nvSpPr>
        <p:spPr>
          <a:xfrm>
            <a:off x="423151" y="1614794"/>
            <a:ext cx="4359864" cy="310162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>
                <a:latin typeface="Comic Sans MS" panose="030F0702030302020204" pitchFamily="66" charset="0"/>
              </a:rPr>
              <a:t>L’attività nasce 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it-IT" dirty="0"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>
                <a:latin typeface="Comic Sans MS" panose="030F0702030302020204" pitchFamily="66" charset="0"/>
              </a:rPr>
              <a:t>-dall’esigenza di svolgere pratiche laboratoriali inerenti all’outdoor </a:t>
            </a:r>
            <a:r>
              <a:rPr lang="it-IT" dirty="0" err="1">
                <a:latin typeface="Comic Sans MS" panose="030F0702030302020204" pitchFamily="66" charset="0"/>
              </a:rPr>
              <a:t>education</a:t>
            </a:r>
            <a:r>
              <a:rPr lang="it-IT" dirty="0">
                <a:latin typeface="Comic Sans MS" panose="030F0702030302020204" pitchFamily="66" charset="0"/>
              </a:rPr>
              <a:t> 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it-IT" dirty="0"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>
                <a:latin typeface="Comic Sans MS" panose="030F0702030302020204" pitchFamily="66" charset="0"/>
              </a:rPr>
              <a:t>- dal desiderio di sperimentare forme </a:t>
            </a:r>
            <a:r>
              <a:rPr lang="it-IT" dirty="0" err="1">
                <a:latin typeface="Comic Sans MS" panose="030F0702030302020204" pitchFamily="66" charset="0"/>
              </a:rPr>
              <a:t>ludosofiche</a:t>
            </a:r>
            <a:r>
              <a:rPr lang="it-IT" dirty="0">
                <a:latin typeface="Comic Sans MS" panose="030F0702030302020204" pitchFamily="66" charset="0"/>
              </a:rPr>
              <a:t> naturalistiche ed estetiche volte a suscitare meraviglia e stupore.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it-IT" i="1" dirty="0"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i="1" dirty="0">
                <a:latin typeface="Comic Sans MS" panose="030F0702030302020204" pitchFamily="66" charset="0"/>
              </a:rPr>
              <a:t> </a:t>
            </a:r>
            <a:endParaRPr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B63B60E0-7B26-4DB5-BB75-7AD9D48D67BA}"/>
              </a:ext>
            </a:extLst>
          </p:cNvPr>
          <p:cNvSpPr txBox="1"/>
          <p:nvPr/>
        </p:nvSpPr>
        <p:spPr>
          <a:xfrm>
            <a:off x="140677" y="4866501"/>
            <a:ext cx="35397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>
                <a:solidFill>
                  <a:schemeClr val="dk1"/>
                </a:solidFill>
                <a:latin typeface="Candara" panose="020E0502030303020204" pitchFamily="34" charset="0"/>
                <a:sym typeface="Playfair Display"/>
              </a:rPr>
              <a:t>BUONE PRASSI DIDATTICHE – «DON MILANI E NOI»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A4F6C27B-EA4F-45C9-A467-471B05822F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550"/>
          <a:stretch/>
        </p:blipFill>
        <p:spPr>
          <a:xfrm>
            <a:off x="4908289" y="294468"/>
            <a:ext cx="3923460" cy="46141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90000"/>
              </a:schemeClr>
            </a:solidFill>
            <a:miter lim="800000"/>
          </a:ln>
          <a:effectLst>
            <a:outerShdw blurRad="55000" dist="18000" dir="5400000" algn="tl" rotWithShape="0">
              <a:schemeClr val="bg2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398674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7"/>
          <p:cNvSpPr/>
          <p:nvPr/>
        </p:nvSpPr>
        <p:spPr>
          <a:xfrm>
            <a:off x="203560" y="139327"/>
            <a:ext cx="8552982" cy="821569"/>
          </a:xfrm>
          <a:prstGeom prst="rect">
            <a:avLst/>
          </a:prstGeom>
          <a:solidFill>
            <a:schemeClr val="accent6">
              <a:lumMod val="9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4" name="Google Shape;214;p37"/>
          <p:cNvSpPr txBox="1">
            <a:spLocks noGrp="1"/>
          </p:cNvSpPr>
          <p:nvPr>
            <p:ph type="title"/>
          </p:nvPr>
        </p:nvSpPr>
        <p:spPr>
          <a:xfrm>
            <a:off x="387458" y="232476"/>
            <a:ext cx="8307091" cy="7284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t-IT" sz="1800" dirty="0">
                <a:latin typeface="Comic Sans MS" panose="030F0702030302020204" pitchFamily="66" charset="0"/>
              </a:rPr>
              <a:t>DESCRIZIONE DELLE AZIONI INTRAPRESE E ATTUATE PER LA REALIZZAZIONE DELLE ATTIVITÀ</a:t>
            </a:r>
            <a:br>
              <a:rPr lang="it-IT" sz="2000" dirty="0">
                <a:latin typeface="Comic Sans MS" panose="030F0702030302020204" pitchFamily="66" charset="0"/>
              </a:rPr>
            </a:br>
            <a:endParaRPr sz="2000" dirty="0">
              <a:latin typeface="Comic Sans MS" panose="030F0702030302020204" pitchFamily="66" charset="0"/>
            </a:endParaRPr>
          </a:p>
        </p:txBody>
      </p:sp>
      <p:sp>
        <p:nvSpPr>
          <p:cNvPr id="215" name="Google Shape;215;p37"/>
          <p:cNvSpPr txBox="1">
            <a:spLocks noGrp="1"/>
          </p:cNvSpPr>
          <p:nvPr>
            <p:ph type="subTitle" idx="1"/>
          </p:nvPr>
        </p:nvSpPr>
        <p:spPr>
          <a:xfrm>
            <a:off x="304299" y="1054045"/>
            <a:ext cx="8452243" cy="370215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b="1" dirty="0">
                <a:latin typeface="Comic Sans MS" panose="030F0702030302020204" pitchFamily="66" charset="0"/>
              </a:rPr>
              <a:t>Il percorso è stato strutturato in tre fasi: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it-IT" b="1" dirty="0"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b="1" dirty="0">
                <a:latin typeface="Comic Sans MS" panose="030F0702030302020204" pitchFamily="66" charset="0"/>
              </a:rPr>
              <a:t>Prima fase-Il punto di partenza</a:t>
            </a:r>
            <a:r>
              <a:rPr lang="it-IT" dirty="0"/>
              <a:t>:</a:t>
            </a:r>
            <a:endParaRPr lang="it-IT" dirty="0"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>
                <a:latin typeface="Comic Sans MS" panose="030F0702030302020204" pitchFamily="66" charset="0"/>
              </a:rPr>
              <a:t>Lettura in chiave filosofica del racconto «</a:t>
            </a:r>
            <a:r>
              <a:rPr lang="it-IT" i="1" dirty="0">
                <a:latin typeface="Comic Sans MS" panose="030F0702030302020204" pitchFamily="66" charset="0"/>
              </a:rPr>
              <a:t>Il bruco e la farfalla</a:t>
            </a:r>
            <a:r>
              <a:rPr lang="it-IT" dirty="0">
                <a:latin typeface="Comic Sans MS" panose="030F0702030302020204" pitchFamily="66" charset="0"/>
              </a:rPr>
              <a:t>» (Alterità/Io-Natura-Tempo-Estetica-Cura-Emozioni)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it-IT" b="1" dirty="0"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b="1" dirty="0">
                <a:latin typeface="Comic Sans MS" panose="030F0702030302020204" pitchFamily="66" charset="0"/>
              </a:rPr>
              <a:t>Seconda fase-Le domande o semi della conversazione:</a:t>
            </a:r>
            <a:endParaRPr lang="it-IT" dirty="0"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>
                <a:latin typeface="Comic Sans MS" panose="030F0702030302020204" pitchFamily="66" charset="0"/>
              </a:rPr>
              <a:t>Partendo da semplici domande fino ad arrivare a domande cariche di tensione filosofica  è scaturito il dialogo filosofico nel quale si è ragionato insieme su ipotesi, tentativi di risposta, intuizioni</a:t>
            </a:r>
            <a:r>
              <a:rPr lang="it-IT" i="1" dirty="0">
                <a:latin typeface="Comic Sans MS" panose="030F0702030302020204" pitchFamily="66" charset="0"/>
              </a:rPr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it-IT" b="1" dirty="0">
              <a:latin typeface="Comic Sans MS" panose="030F0702030302020204" pitchFamily="66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b="1" dirty="0">
                <a:latin typeface="Comic Sans MS" panose="030F0702030302020204" pitchFamily="66" charset="0"/>
              </a:rPr>
              <a:t>Terza fase-Espansioni ed esperienze pratiche: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>
                <a:latin typeface="Comic Sans MS" panose="030F0702030302020204" pitchFamily="66" charset="0"/>
              </a:rPr>
              <a:t>Realizzazione di laboratori che permettono di espandere l’esercizio del pensiero e del linguaggio attraverso il fare.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B994311-47BB-4174-8736-978D625DDABB}"/>
              </a:ext>
            </a:extLst>
          </p:cNvPr>
          <p:cNvSpPr txBox="1"/>
          <p:nvPr/>
        </p:nvSpPr>
        <p:spPr>
          <a:xfrm>
            <a:off x="140677" y="4866501"/>
            <a:ext cx="35397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>
                <a:solidFill>
                  <a:schemeClr val="dk1"/>
                </a:solidFill>
                <a:latin typeface="Candara" panose="020E0502030303020204" pitchFamily="34" charset="0"/>
                <a:sym typeface="Playfair Display"/>
              </a:rPr>
              <a:t>BUONE PRASSI DIDATTICHE – «DON MILANI E NOI»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37"/>
          <p:cNvSpPr/>
          <p:nvPr/>
        </p:nvSpPr>
        <p:spPr>
          <a:xfrm>
            <a:off x="567599" y="131805"/>
            <a:ext cx="7924467" cy="605363"/>
          </a:xfrm>
          <a:prstGeom prst="rect">
            <a:avLst/>
          </a:prstGeom>
          <a:solidFill>
            <a:schemeClr val="accent6">
              <a:lumMod val="9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4" name="Google Shape;214;p37"/>
          <p:cNvSpPr txBox="1">
            <a:spLocks noGrp="1"/>
          </p:cNvSpPr>
          <p:nvPr>
            <p:ph type="title"/>
          </p:nvPr>
        </p:nvSpPr>
        <p:spPr>
          <a:xfrm>
            <a:off x="551935" y="131804"/>
            <a:ext cx="8024465" cy="62309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it-IT" sz="2800" dirty="0">
                <a:latin typeface="Comic Sans MS" panose="030F0702030302020204" pitchFamily="66" charset="0"/>
              </a:rPr>
              <a:t>FASI DELL’ATTIVITÀ</a:t>
            </a:r>
            <a:br>
              <a:rPr lang="it-IT" sz="3200" dirty="0">
                <a:latin typeface="Comic Sans MS" panose="030F0702030302020204" pitchFamily="66" charset="0"/>
              </a:rPr>
            </a:br>
            <a:endParaRPr lang="it-IT" sz="3200" dirty="0">
              <a:latin typeface="Comic Sans MS" panose="030F0702030302020204" pitchFamily="66" charset="0"/>
            </a:endParaRPr>
          </a:p>
        </p:txBody>
      </p:sp>
      <p:sp>
        <p:nvSpPr>
          <p:cNvPr id="215" name="Google Shape;215;p37"/>
          <p:cNvSpPr txBox="1">
            <a:spLocks noGrp="1"/>
          </p:cNvSpPr>
          <p:nvPr>
            <p:ph type="subTitle" idx="1"/>
          </p:nvPr>
        </p:nvSpPr>
        <p:spPr>
          <a:xfrm>
            <a:off x="304299" y="779721"/>
            <a:ext cx="8187767" cy="813755"/>
          </a:xfrm>
          <a:prstGeom prst="rect">
            <a:avLst/>
          </a:prstGeom>
          <a:solidFill>
            <a:schemeClr val="accent6">
              <a:lumMod val="90000"/>
            </a:scheme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>
                <a:latin typeface="Comic Sans MS" panose="030F0702030302020204" pitchFamily="66" charset="0"/>
              </a:rPr>
              <a:t>«C’era una volta un bruco….», raccontando la storia suscitiamo </a:t>
            </a:r>
            <a:r>
              <a:rPr lang="it-IT" sz="2400" i="1" dirty="0">
                <a:latin typeface="Comic Sans MS" panose="030F0702030302020204" pitchFamily="66" charset="0"/>
              </a:rPr>
              <a:t>meraviglia…</a:t>
            </a:r>
          </a:p>
        </p:txBody>
      </p:sp>
      <p:cxnSp>
        <p:nvCxnSpPr>
          <p:cNvPr id="216" name="Google Shape;216;p37"/>
          <p:cNvCxnSpPr>
            <a:cxnSpLocks/>
          </p:cNvCxnSpPr>
          <p:nvPr/>
        </p:nvCxnSpPr>
        <p:spPr>
          <a:xfrm>
            <a:off x="2014600" y="1746600"/>
            <a:ext cx="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B994311-47BB-4174-8736-978D625DDABB}"/>
              </a:ext>
            </a:extLst>
          </p:cNvPr>
          <p:cNvSpPr txBox="1"/>
          <p:nvPr/>
        </p:nvSpPr>
        <p:spPr>
          <a:xfrm>
            <a:off x="140677" y="4866501"/>
            <a:ext cx="35397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dirty="0">
                <a:solidFill>
                  <a:schemeClr val="dk1"/>
                </a:solidFill>
                <a:latin typeface="Candara" panose="020E0502030303020204" pitchFamily="34" charset="0"/>
                <a:sym typeface="Playfair Display"/>
              </a:rPr>
              <a:t>BUONE PRASSI DIDATTICHE – «DON MILANI E NOI»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25EEFD89-56E1-4857-BBF1-3433B4AF85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1" r="303" b="35114"/>
          <a:stretch/>
        </p:blipFill>
        <p:spPr>
          <a:xfrm>
            <a:off x="140677" y="1761964"/>
            <a:ext cx="4307560" cy="31560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CF5932DC-D8BE-4E1F-951B-A65690DF53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6621" y="1481679"/>
            <a:ext cx="4396702" cy="3564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81450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>
            <a:extLst>
              <a:ext uri="{FF2B5EF4-FFF2-40B4-BE49-F238E27FC236}">
                <a16:creationId xmlns:a16="http://schemas.microsoft.com/office/drawing/2014/main" id="{B99ACB12-13C1-4204-B873-532A9705A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00" y="194983"/>
            <a:ext cx="4356000" cy="134470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40E2E0E-3B53-4166-B14A-CFFC830BA3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6000" y="194983"/>
            <a:ext cx="4356000" cy="1613646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pPr marL="114300" indent="0">
              <a:buNone/>
            </a:pPr>
            <a:r>
              <a:rPr lang="it-IT" sz="2400" dirty="0">
                <a:latin typeface="Comic Sans MS" panose="030F0702030302020204" pitchFamily="66" charset="0"/>
              </a:rPr>
              <a:t>Scopriamo qualcosa in più della metamorfosi guardando un video e sfogliando  degli albi.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942B147-7DC3-43B9-89EA-D62AD20E54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2486" y="80682"/>
            <a:ext cx="2808000" cy="31973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CF682238-AB9A-45B4-AFBA-C15A4E128C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566" y="2228108"/>
            <a:ext cx="3600000" cy="270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EA605A9B-98AD-43F2-9474-60EF5D6E86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8759" y="2571750"/>
            <a:ext cx="3132000" cy="2349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50820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C0044A-800B-4E28-91C3-F37081617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366" y="143124"/>
            <a:ext cx="8754387" cy="620202"/>
          </a:xfrm>
          <a:solidFill>
            <a:schemeClr val="accent6">
              <a:lumMod val="90000"/>
            </a:schemeClr>
          </a:solidFill>
        </p:spPr>
        <p:txBody>
          <a:bodyPr/>
          <a:lstStyle/>
          <a:p>
            <a:r>
              <a:rPr lang="it-IT" sz="2400" dirty="0">
                <a:latin typeface="Comic Sans MS" panose="030F0702030302020204" pitchFamily="66" charset="0"/>
              </a:rPr>
              <a:t>Dialoghiamo insieme. È tempo di domande e di risposte.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6D6D3E5-927A-428D-8755-B1AE31635A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6A8520F-C2BC-499B-9759-86192AC530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017767"/>
            <a:ext cx="4412975" cy="39826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518F10FA-D68D-49E9-A7F3-16EB8A9E50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66" y="930303"/>
            <a:ext cx="4269851" cy="40700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96924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>
            <a:extLst>
              <a:ext uri="{FF2B5EF4-FFF2-40B4-BE49-F238E27FC236}">
                <a16:creationId xmlns:a16="http://schemas.microsoft.com/office/drawing/2014/main" id="{12BE5BE6-F5FF-4A57-9EE4-75F96459B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159026"/>
            <a:ext cx="7704000" cy="548640"/>
          </a:xfrm>
          <a:solidFill>
            <a:schemeClr val="accent6">
              <a:lumMod val="90000"/>
            </a:schemeClr>
          </a:solidFill>
        </p:spPr>
        <p:txBody>
          <a:bodyPr/>
          <a:lstStyle/>
          <a:p>
            <a:r>
              <a:rPr lang="it-IT" sz="2400" dirty="0">
                <a:latin typeface="Comic Sans MS" panose="030F0702030302020204" pitchFamily="66" charset="0"/>
              </a:rPr>
              <a:t>Alcune domande…alcune risposte.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14E1510F-4974-4537-8B12-3C972E7793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826936"/>
            <a:ext cx="7704000" cy="4157537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it-IT" b="1" dirty="0">
                <a:latin typeface="Comic Sans MS" panose="030F0702030302020204" pitchFamily="66" charset="0"/>
              </a:rPr>
              <a:t>Vi è piaciuta questa storia? Perché?</a:t>
            </a:r>
            <a:r>
              <a:rPr lang="it-IT" dirty="0">
                <a:latin typeface="Comic Sans MS" panose="030F0702030302020204" pitchFamily="66" charset="0"/>
              </a:rPr>
              <a:t> </a:t>
            </a:r>
          </a:p>
          <a:p>
            <a:pPr marL="152400" indent="0">
              <a:buNone/>
            </a:pPr>
            <a:r>
              <a:rPr lang="it-IT" dirty="0">
                <a:latin typeface="Comic Sans MS" panose="030F0702030302020204" pitchFamily="66" charset="0"/>
              </a:rPr>
              <a:t>«No, perché quando nasce la farfalla, il bruco muore ed io sono triste ».( F.4 anni) </a:t>
            </a:r>
          </a:p>
          <a:p>
            <a:pPr marL="152400" indent="0">
              <a:buNone/>
            </a:pPr>
            <a:r>
              <a:rPr lang="it-IT" dirty="0">
                <a:latin typeface="Comic Sans MS" panose="030F0702030302020204" pitchFamily="66" charset="0"/>
              </a:rPr>
              <a:t>«A me è piaciuta, perché il bruco non muore, si trasforma»( S.4 anni)</a:t>
            </a:r>
          </a:p>
          <a:p>
            <a:r>
              <a:rPr lang="it-IT" b="1" dirty="0">
                <a:latin typeface="Comic Sans MS" panose="030F0702030302020204" pitchFamily="66" charset="0"/>
              </a:rPr>
              <a:t>Vi siete mai sentiti come il bruco? </a:t>
            </a:r>
            <a:r>
              <a:rPr lang="it-IT" b="1" dirty="0" err="1">
                <a:latin typeface="Comic Sans MS" panose="030F0702030302020204" pitchFamily="66" charset="0"/>
              </a:rPr>
              <a:t>Perchè</a:t>
            </a:r>
            <a:r>
              <a:rPr lang="it-IT" b="1" dirty="0">
                <a:latin typeface="Comic Sans MS" panose="030F0702030302020204" pitchFamily="66" charset="0"/>
              </a:rPr>
              <a:t>?</a:t>
            </a:r>
          </a:p>
          <a:p>
            <a:pPr marL="152400" indent="0">
              <a:buNone/>
            </a:pPr>
            <a:r>
              <a:rPr lang="it-IT" dirty="0">
                <a:latin typeface="Comic Sans MS" panose="030F0702030302020204" pitchFamily="66" charset="0"/>
              </a:rPr>
              <a:t>« Io sono triste come il bruco, quando mamma va lavoro»(K.4 anni)</a:t>
            </a:r>
          </a:p>
          <a:p>
            <a:pPr marL="152400" indent="0">
              <a:buNone/>
            </a:pPr>
            <a:r>
              <a:rPr lang="it-IT" dirty="0">
                <a:latin typeface="Comic Sans MS" panose="030F0702030302020204" pitchFamily="66" charset="0"/>
              </a:rPr>
              <a:t>« Io sono coraggioso come il bruco, perché non ho paura dei mostri»( Z.4 anni)</a:t>
            </a:r>
          </a:p>
          <a:p>
            <a:pPr marL="152400" indent="0">
              <a:buNone/>
            </a:pPr>
            <a:r>
              <a:rPr lang="it-IT" dirty="0">
                <a:latin typeface="Comic Sans MS" panose="030F0702030302020204" pitchFamily="66" charset="0"/>
              </a:rPr>
              <a:t>« Quando ero piccola gattonavo e quindi strisciavo a terra come il bruco (B.5 anni)</a:t>
            </a:r>
          </a:p>
          <a:p>
            <a:r>
              <a:rPr lang="it-IT" b="1" dirty="0">
                <a:latin typeface="Comic Sans MS" panose="030F0702030302020204" pitchFamily="66" charset="0"/>
              </a:rPr>
              <a:t>Cos’è il tempo?</a:t>
            </a:r>
          </a:p>
          <a:p>
            <a:pPr marL="152400" indent="0">
              <a:buNone/>
            </a:pPr>
            <a:r>
              <a:rPr lang="it-IT" b="1" dirty="0">
                <a:latin typeface="Comic Sans MS" panose="030F0702030302020204" pitchFamily="66" charset="0"/>
              </a:rPr>
              <a:t>« </a:t>
            </a:r>
            <a:r>
              <a:rPr lang="it-IT" dirty="0">
                <a:latin typeface="Comic Sans MS" panose="030F0702030302020204" pitchFamily="66" charset="0"/>
              </a:rPr>
              <a:t>Sono i giorni che passano</a:t>
            </a:r>
            <a:r>
              <a:rPr lang="it-IT" b="1" dirty="0">
                <a:latin typeface="Comic Sans MS" panose="030F0702030302020204" pitchFamily="66" charset="0"/>
              </a:rPr>
              <a:t>» </a:t>
            </a:r>
            <a:r>
              <a:rPr lang="it-IT" dirty="0">
                <a:latin typeface="Comic Sans MS" panose="030F0702030302020204" pitchFamily="66" charset="0"/>
              </a:rPr>
              <a:t>(T.4 anni)</a:t>
            </a:r>
          </a:p>
          <a:p>
            <a:pPr marL="152400" indent="0">
              <a:buNone/>
            </a:pPr>
            <a:r>
              <a:rPr lang="it-IT" dirty="0">
                <a:latin typeface="Comic Sans MS" panose="030F0702030302020204" pitchFamily="66" charset="0"/>
              </a:rPr>
              <a:t>« In realtà non passano solo i giorni ma anche le notti» (B.5 anni)</a:t>
            </a:r>
          </a:p>
          <a:p>
            <a:r>
              <a:rPr lang="it-IT" b="1" dirty="0">
                <a:latin typeface="Comic Sans MS" panose="030F0702030302020204" pitchFamily="66" charset="0"/>
              </a:rPr>
              <a:t>Ma la farfalla dal cielo vede le stesse cose del bruco? Ma il cielo finisce?..</a:t>
            </a:r>
          </a:p>
          <a:p>
            <a:r>
              <a:rPr lang="it-IT" b="1" dirty="0">
                <a:latin typeface="Comic Sans MS" panose="030F0702030302020204" pitchFamily="66" charset="0"/>
              </a:rPr>
              <a:t>Ma i bruchi sono belli o brutti? E tu come sei?</a:t>
            </a:r>
          </a:p>
          <a:p>
            <a:r>
              <a:rPr lang="it-IT" b="1" dirty="0">
                <a:latin typeface="Comic Sans MS" panose="030F0702030302020204" pitchFamily="66" charset="0"/>
              </a:rPr>
              <a:t>Ti piacciono gli amici del bruco? Cosa significa «ce la possa fare?»... </a:t>
            </a:r>
          </a:p>
          <a:p>
            <a:endParaRPr lang="it-IT" b="1" dirty="0">
              <a:latin typeface="Comic Sans MS" panose="030F0702030302020204" pitchFamily="66" charset="0"/>
            </a:endParaRPr>
          </a:p>
          <a:p>
            <a:pPr marL="152400" indent="0">
              <a:buNone/>
            </a:pPr>
            <a:endParaRPr lang="it-IT" dirty="0">
              <a:latin typeface="Comic Sans MS" panose="030F0702030302020204" pitchFamily="66" charset="0"/>
            </a:endParaRPr>
          </a:p>
          <a:p>
            <a:pPr marL="152400" indent="0">
              <a:buNone/>
            </a:pPr>
            <a:endParaRPr lang="it-IT" dirty="0">
              <a:latin typeface="Comic Sans MS" panose="030F0702030302020204" pitchFamily="66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it-IT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51756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D2D386-4828-4647-B9B0-1B3D4367F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679" y="117232"/>
            <a:ext cx="8626598" cy="625788"/>
          </a:xfrm>
          <a:solidFill>
            <a:schemeClr val="accent6">
              <a:lumMod val="90000"/>
            </a:schemeClr>
          </a:solidFill>
        </p:spPr>
        <p:txBody>
          <a:bodyPr/>
          <a:lstStyle/>
          <a:p>
            <a:r>
              <a:rPr lang="it-IT" sz="2400" dirty="0">
                <a:latin typeface="Comic Sans MS" panose="030F0702030302020204" pitchFamily="66" charset="0"/>
              </a:rPr>
              <a:t>Cerchiamo bruchi nel prato e raccogliamo elementi naturali.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5C71A9D-A936-4148-98D7-075071C753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1679" y="918204"/>
            <a:ext cx="8626598" cy="4108063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E01D7743-CD06-40F5-8473-692B32B328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2574"/>
          <a:stretch/>
        </p:blipFill>
        <p:spPr>
          <a:xfrm>
            <a:off x="369430" y="918204"/>
            <a:ext cx="4589060" cy="20869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0498BC99-F80F-43F4-8BA8-4F4B145E66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04" t="16500" r="13294" b="11085"/>
          <a:stretch/>
        </p:blipFill>
        <p:spPr>
          <a:xfrm>
            <a:off x="5523118" y="3152347"/>
            <a:ext cx="2993294" cy="18473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A97F6427-3133-4620-8F9F-8F4FB5C1BAA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18" t="48610" r="34805" b="10497"/>
          <a:stretch/>
        </p:blipFill>
        <p:spPr>
          <a:xfrm>
            <a:off x="5523119" y="918203"/>
            <a:ext cx="2993293" cy="19553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E685A49D-DFC0-44C0-BD9F-4F240BF7876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657" t="35288" r="19409" b="16719"/>
          <a:stretch/>
        </p:blipFill>
        <p:spPr>
          <a:xfrm>
            <a:off x="1031630" y="3178867"/>
            <a:ext cx="3264659" cy="17943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01618077"/>
      </p:ext>
    </p:extLst>
  </p:cSld>
  <p:clrMapOvr>
    <a:masterClrMapping/>
  </p:clrMapOvr>
</p:sld>
</file>

<file path=ppt/theme/theme1.xml><?xml version="1.0" encoding="utf-8"?>
<a:theme xmlns:a="http://schemas.openxmlformats.org/drawingml/2006/main" name="Giany Presentation by Slidesgo">
  <a:themeElements>
    <a:clrScheme name="Simple Light">
      <a:dk1>
        <a:srgbClr val="383838"/>
      </a:dk1>
      <a:lt1>
        <a:srgbClr val="F7F5F3"/>
      </a:lt1>
      <a:dk2>
        <a:srgbClr val="FFDAA7"/>
      </a:dk2>
      <a:lt2>
        <a:srgbClr val="FFBC60"/>
      </a:lt2>
      <a:accent1>
        <a:srgbClr val="FFFFFF"/>
      </a:accent1>
      <a:accent2>
        <a:srgbClr val="383838"/>
      </a:accent2>
      <a:accent3>
        <a:srgbClr val="F7F5F3"/>
      </a:accent3>
      <a:accent4>
        <a:srgbClr val="383838"/>
      </a:accent4>
      <a:accent5>
        <a:srgbClr val="FFFFFF"/>
      </a:accent5>
      <a:accent6>
        <a:srgbClr val="FFDAA7"/>
      </a:accent6>
      <a:hlink>
        <a:srgbClr val="FFBC6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85b70a0-26dc-4b57-8bb0-d0451a3c051c" xsi:nil="true"/>
    <lcf76f155ced4ddcb4097134ff3c332f xmlns="3ffb74af-6400-435b-add8-39f38f91beba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FEC7A572B02FC440A40219E2C2FDB9E6" ma:contentTypeVersion="17" ma:contentTypeDescription="Creare un nuovo documento." ma:contentTypeScope="" ma:versionID="f7cf74370e6cbc6043030849d08097b6">
  <xsd:schema xmlns:xsd="http://www.w3.org/2001/XMLSchema" xmlns:xs="http://www.w3.org/2001/XMLSchema" xmlns:p="http://schemas.microsoft.com/office/2006/metadata/properties" xmlns:ns2="3ffb74af-6400-435b-add8-39f38f91beba" xmlns:ns3="885b70a0-26dc-4b57-8bb0-d0451a3c051c" targetNamespace="http://schemas.microsoft.com/office/2006/metadata/properties" ma:root="true" ma:fieldsID="b03e571da638f2f19c5644802b79c6e9" ns2:_="" ns3:_="">
    <xsd:import namespace="3ffb74af-6400-435b-add8-39f38f91beba"/>
    <xsd:import namespace="885b70a0-26dc-4b57-8bb0-d0451a3c05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fb74af-6400-435b-add8-39f38f91beb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Tag immagine" ma:readOnly="false" ma:fieldId="{5cf76f15-5ced-4ddc-b409-7134ff3c332f}" ma:taxonomyMulti="true" ma:sspId="d9b75bab-30b3-414c-9c31-60d0964e6cf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5b70a0-26dc-4b57-8bb0-d0451a3c051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3dcffb14-7c1b-4cff-a0c5-8188eff86c3b}" ma:internalName="TaxCatchAll" ma:showField="CatchAllData" ma:web="885b70a0-26dc-4b57-8bb0-d0451a3c05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91831F6-CCFF-40C2-8E4F-B30F09FD007C}">
  <ds:schemaRefs>
    <ds:schemaRef ds:uri="http://schemas.microsoft.com/office/2006/metadata/properties"/>
    <ds:schemaRef ds:uri="http://schemas.microsoft.com/office/infopath/2007/PartnerControls"/>
    <ds:schemaRef ds:uri="885b70a0-26dc-4b57-8bb0-d0451a3c051c"/>
    <ds:schemaRef ds:uri="3ffb74af-6400-435b-add8-39f38f91beba"/>
  </ds:schemaRefs>
</ds:datastoreItem>
</file>

<file path=customXml/itemProps2.xml><?xml version="1.0" encoding="utf-8"?>
<ds:datastoreItem xmlns:ds="http://schemas.openxmlformats.org/officeDocument/2006/customXml" ds:itemID="{60CE45C0-C5A1-42EE-B859-8055C65C679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ffb74af-6400-435b-add8-39f38f91beba"/>
    <ds:schemaRef ds:uri="885b70a0-26dc-4b57-8bb0-d0451a3c05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C64BD4F-9A0C-4974-B168-1B79737BCC4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923</Words>
  <Application>Microsoft Office PowerPoint</Application>
  <PresentationFormat>Presentazione su schermo (16:9)</PresentationFormat>
  <Paragraphs>109</Paragraphs>
  <Slides>20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1" baseType="lpstr">
      <vt:lpstr>Giany Presentation by Slidesgo</vt:lpstr>
      <vt:lpstr>  </vt:lpstr>
      <vt:lpstr>Presentazione standard di PowerPoint</vt:lpstr>
      <vt:lpstr>COME È NATA L’IDEA DELL’ATTIVITÀ?</vt:lpstr>
      <vt:lpstr>DESCRIZIONE DELLE AZIONI INTRAPRESE E ATTUATE PER LA REALIZZAZIONE DELLE ATTIVITÀ </vt:lpstr>
      <vt:lpstr>FASI DELL’ATTIVITÀ </vt:lpstr>
      <vt:lpstr>Presentazione standard di PowerPoint</vt:lpstr>
      <vt:lpstr>Dialoghiamo insieme. È tempo di domande e di risposte.</vt:lpstr>
      <vt:lpstr>Alcune domande…alcune risposte.</vt:lpstr>
      <vt:lpstr>Cerchiamo bruchi nel prato e raccogliamo elementi naturali.</vt:lpstr>
      <vt:lpstr>Attiviamo la creatività: creiamo bruchi e farfalle…</vt:lpstr>
      <vt:lpstr>Presentazione standard di PowerPoint</vt:lpstr>
      <vt:lpstr>«Perché non ci sono farfalle nel nostro giardino ?»(A.3 anni) « Perché non ci sono fiori!» (S.4 anni) Creiamo un giardino accogliente per le farfalle e prendiamocene cura. </vt:lpstr>
      <vt:lpstr>Giochiamo con i pensieri e con il corpo: «Io bruco…io farfalla» «Quando ero piccola gattonavo e quindi strisciavo come il bruco….»(B.5anni)</vt:lpstr>
      <vt:lpstr>Presentazione standard di PowerPoint</vt:lpstr>
      <vt:lpstr>Cosa mangiano i bruchi? E le farfalle? Costruiamo un erbario</vt:lpstr>
      <vt:lpstr>Espansioni possibili… « Se il pezzo di legno da ardere potesse parlare…»  laboratorio ispirato alla «filosofia delle piccole cose»</vt:lpstr>
      <vt:lpstr>Documentazione finale  Costruiamo un diario di bordo personale dell’esperienza</vt:lpstr>
      <vt:lpstr>METODOLOGIE E STRUMENTI UTILIZZATI  </vt:lpstr>
      <vt:lpstr>VALUTAZIONE FINALE, PUNTI DI FORZA E  CRITICITÀ EMERSE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Titolo</dc:title>
  <dc:creator>GABRIELLA NANNI</dc:creator>
  <cp:lastModifiedBy>redmash@alice.it</cp:lastModifiedBy>
  <cp:revision>115</cp:revision>
  <cp:lastPrinted>2021-05-23T17:27:43Z</cp:lastPrinted>
  <dcterms:modified xsi:type="dcterms:W3CDTF">2023-07-05T12:31:42Z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0x010100FEC7A572B02FC440A40219E2C2FDB9E6</vt:lpwstr>
  </property>
  <property fmtid="{D5CDD505-2E9C-101B-9397-08002B2CF9AE}" pid="3" name="MediaServiceImageTags">
    <vt:lpwstr/>
  </property>
</Properties>
</file>