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4"/>
  </p:sldMasterIdLst>
  <p:notesMasterIdLst>
    <p:notesMasterId r:id="rId24"/>
  </p:notesMasterIdLst>
  <p:sldIdLst>
    <p:sldId id="256" r:id="rId5"/>
    <p:sldId id="257" r:id="rId6"/>
    <p:sldId id="261" r:id="rId7"/>
    <p:sldId id="313" r:id="rId8"/>
    <p:sldId id="262" r:id="rId9"/>
    <p:sldId id="314" r:id="rId10"/>
    <p:sldId id="316" r:id="rId11"/>
    <p:sldId id="317" r:id="rId12"/>
    <p:sldId id="320" r:id="rId13"/>
    <p:sldId id="310" r:id="rId14"/>
    <p:sldId id="311" r:id="rId15"/>
    <p:sldId id="318" r:id="rId16"/>
    <p:sldId id="319" r:id="rId17"/>
    <p:sldId id="315" r:id="rId18"/>
    <p:sldId id="279" r:id="rId19"/>
    <p:sldId id="312" r:id="rId20"/>
    <p:sldId id="321" r:id="rId21"/>
    <p:sldId id="322" r:id="rId22"/>
    <p:sldId id="323" r:id="rId23"/>
  </p:sldIdLst>
  <p:sldSz cx="9144000" cy="5143500" type="screen16x9"/>
  <p:notesSz cx="6858000" cy="9144000"/>
  <p:embeddedFontLst>
    <p:embeddedFont>
      <p:font typeface="Candara" panose="020E0502030303020204" pitchFamily="34" charset="0"/>
      <p:regular r:id="rId25"/>
      <p:bold r:id="rId26"/>
      <p:italic r:id="rId27"/>
      <p:boldItalic r:id="rId28"/>
    </p:embeddedFont>
    <p:embeddedFont>
      <p:font typeface="Livvic" pitchFamily="2" charset="0"/>
      <p:regular r:id="rId29"/>
      <p:bold r:id="rId30"/>
      <p:italic r:id="rId31"/>
      <p:boldItalic r:id="rId32"/>
    </p:embeddedFont>
    <p:embeddedFont>
      <p:font typeface="Montserrat" panose="00000500000000000000" pitchFamily="2" charset="0"/>
      <p:regular r:id="rId33"/>
      <p:bold r:id="rId34"/>
      <p:italic r:id="rId35"/>
      <p:boldItalic r:id="rId36"/>
    </p:embeddedFont>
    <p:embeddedFont>
      <p:font typeface="Playfair Display" panose="000005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B74593-2C71-46C6-A013-2334BB2D4C6A}">
  <a:tblStyle styleId="{EDB74593-2C71-46C6-A013-2334BB2D4C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92" d="100"/>
          <a:sy n="92"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53135bc82e_0_4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53135bc82e_0_4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9741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7119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6142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21077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ec4fb4f7e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ec4fb4f7e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8ca398f4d5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8ca398f4d5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2532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8ca398f4d5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8ca398f4d5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2360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6301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8996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ec4fb4f7e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ec4fb4f7e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4528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285475" y="1500525"/>
            <a:ext cx="3740400" cy="685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7200">
                <a:latin typeface="Playfair Display"/>
                <a:ea typeface="Playfair Display"/>
                <a:cs typeface="Playfair Display"/>
                <a:sym typeface="Playfair Displa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285475" y="2757075"/>
            <a:ext cx="2904900" cy="885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txBox="1">
            <a:spLocks noGrp="1"/>
          </p:cNvSpPr>
          <p:nvPr>
            <p:ph type="subTitle" idx="2"/>
          </p:nvPr>
        </p:nvSpPr>
        <p:spPr>
          <a:xfrm>
            <a:off x="4285475" y="1947025"/>
            <a:ext cx="3852000" cy="6240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3600">
                <a:solidFill>
                  <a:schemeClr val="accent2"/>
                </a:solidFill>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720000" y="2046675"/>
            <a:ext cx="3852000" cy="525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subTitle" idx="1"/>
          </p:nvPr>
        </p:nvSpPr>
        <p:spPr>
          <a:xfrm>
            <a:off x="720000" y="2571700"/>
            <a:ext cx="3468000" cy="836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title" idx="2" hasCustomPrompt="1"/>
          </p:nvPr>
        </p:nvSpPr>
        <p:spPr>
          <a:xfrm>
            <a:off x="720000" y="945525"/>
            <a:ext cx="1133700" cy="9009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sz="6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540000"/>
            <a:ext cx="7704000" cy="5208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6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8" name="Google Shape;18;p4"/>
          <p:cNvSpPr txBox="1">
            <a:spLocks noGrp="1"/>
          </p:cNvSpPr>
          <p:nvPr>
            <p:ph type="body" idx="1"/>
          </p:nvPr>
        </p:nvSpPr>
        <p:spPr>
          <a:xfrm>
            <a:off x="720000" y="1275100"/>
            <a:ext cx="7704000" cy="332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434343"/>
              </a:buClr>
              <a:buSzPts val="1200"/>
              <a:buFont typeface="Livvic"/>
              <a:buChar char="●"/>
              <a:defRPr sz="1600"/>
            </a:lvl1pPr>
            <a:lvl2pPr marL="914400" lvl="1" indent="-304800">
              <a:spcBef>
                <a:spcPts val="0"/>
              </a:spcBef>
              <a:spcAft>
                <a:spcPts val="0"/>
              </a:spcAft>
              <a:buClr>
                <a:srgbClr val="434343"/>
              </a:buClr>
              <a:buSzPts val="1200"/>
              <a:buFont typeface="Roboto Condensed Light"/>
              <a:buChar char="○"/>
              <a:defRPr/>
            </a:lvl2pPr>
            <a:lvl3pPr marL="1371600" lvl="2" indent="-304800">
              <a:spcBef>
                <a:spcPts val="0"/>
              </a:spcBef>
              <a:spcAft>
                <a:spcPts val="0"/>
              </a:spcAft>
              <a:buClr>
                <a:srgbClr val="434343"/>
              </a:buClr>
              <a:buSzPts val="1200"/>
              <a:buFont typeface="Roboto Condensed Light"/>
              <a:buChar char="■"/>
              <a:defRPr/>
            </a:lvl3pPr>
            <a:lvl4pPr marL="1828800" lvl="3" indent="-304800">
              <a:spcBef>
                <a:spcPts val="0"/>
              </a:spcBef>
              <a:spcAft>
                <a:spcPts val="0"/>
              </a:spcAft>
              <a:buClr>
                <a:srgbClr val="434343"/>
              </a:buClr>
              <a:buSzPts val="1200"/>
              <a:buFont typeface="Roboto Condensed Light"/>
              <a:buChar char="●"/>
              <a:defRPr/>
            </a:lvl4pPr>
            <a:lvl5pPr marL="2286000" lvl="4" indent="-304800">
              <a:spcBef>
                <a:spcPts val="0"/>
              </a:spcBef>
              <a:spcAft>
                <a:spcPts val="0"/>
              </a:spcAft>
              <a:buClr>
                <a:srgbClr val="434343"/>
              </a:buClr>
              <a:buSzPts val="1200"/>
              <a:buFont typeface="Roboto Condensed Light"/>
              <a:buChar char="○"/>
              <a:defRPr/>
            </a:lvl5pPr>
            <a:lvl6pPr marL="2743200" lvl="5" indent="-304800">
              <a:spcBef>
                <a:spcPts val="0"/>
              </a:spcBef>
              <a:spcAft>
                <a:spcPts val="0"/>
              </a:spcAft>
              <a:buClr>
                <a:srgbClr val="434343"/>
              </a:buClr>
              <a:buSzPts val="1200"/>
              <a:buFont typeface="Roboto Condensed Light"/>
              <a:buChar char="■"/>
              <a:defRPr/>
            </a:lvl6pPr>
            <a:lvl7pPr marL="3200400" lvl="6" indent="-304800">
              <a:spcBef>
                <a:spcPts val="0"/>
              </a:spcBef>
              <a:spcAft>
                <a:spcPts val="0"/>
              </a:spcAft>
              <a:buClr>
                <a:srgbClr val="434343"/>
              </a:buClr>
              <a:buSzPts val="1200"/>
              <a:buFont typeface="Roboto Condensed Light"/>
              <a:buChar char="●"/>
              <a:defRPr/>
            </a:lvl7pPr>
            <a:lvl8pPr marL="3657600" lvl="7" indent="-304800">
              <a:spcBef>
                <a:spcPts val="0"/>
              </a:spcBef>
              <a:spcAft>
                <a:spcPts val="0"/>
              </a:spcAft>
              <a:buClr>
                <a:srgbClr val="434343"/>
              </a:buClr>
              <a:buSzPts val="1200"/>
              <a:buFont typeface="Roboto Condensed Light"/>
              <a:buChar char="○"/>
              <a:defRPr/>
            </a:lvl8pPr>
            <a:lvl9pPr marL="4114800" lvl="8" indent="-304800">
              <a:spcBef>
                <a:spcPts val="0"/>
              </a:spcBef>
              <a:spcAft>
                <a:spcPts val="0"/>
              </a:spcAft>
              <a:buClr>
                <a:srgbClr val="434343"/>
              </a:buClr>
              <a:buSzPts val="1200"/>
              <a:buFont typeface="Roboto Condensed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ext 2">
  <p:cSld name="CUSTOM_4">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720000" y="540000"/>
            <a:ext cx="3852000" cy="1206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600"/>
              <a:buNone/>
              <a:defRPr>
                <a:latin typeface="Montserrat"/>
                <a:ea typeface="Montserrat"/>
                <a:cs typeface="Montserrat"/>
                <a:sym typeface="Montserrat"/>
              </a:defRPr>
            </a:lvl2pPr>
            <a:lvl3pPr lvl="2">
              <a:spcBef>
                <a:spcPts val="0"/>
              </a:spcBef>
              <a:spcAft>
                <a:spcPts val="0"/>
              </a:spcAft>
              <a:buSzPts val="3600"/>
              <a:buNone/>
              <a:defRPr>
                <a:latin typeface="Montserrat"/>
                <a:ea typeface="Montserrat"/>
                <a:cs typeface="Montserrat"/>
                <a:sym typeface="Montserrat"/>
              </a:defRPr>
            </a:lvl3pPr>
            <a:lvl4pPr lvl="3">
              <a:spcBef>
                <a:spcPts val="0"/>
              </a:spcBef>
              <a:spcAft>
                <a:spcPts val="0"/>
              </a:spcAft>
              <a:buSzPts val="3600"/>
              <a:buNone/>
              <a:defRPr>
                <a:latin typeface="Montserrat"/>
                <a:ea typeface="Montserrat"/>
                <a:cs typeface="Montserrat"/>
                <a:sym typeface="Montserrat"/>
              </a:defRPr>
            </a:lvl4pPr>
            <a:lvl5pPr lvl="4">
              <a:spcBef>
                <a:spcPts val="0"/>
              </a:spcBef>
              <a:spcAft>
                <a:spcPts val="0"/>
              </a:spcAft>
              <a:buSzPts val="3600"/>
              <a:buNone/>
              <a:defRPr>
                <a:latin typeface="Montserrat"/>
                <a:ea typeface="Montserrat"/>
                <a:cs typeface="Montserrat"/>
                <a:sym typeface="Montserrat"/>
              </a:defRPr>
            </a:lvl5pPr>
            <a:lvl6pPr lvl="5">
              <a:spcBef>
                <a:spcPts val="0"/>
              </a:spcBef>
              <a:spcAft>
                <a:spcPts val="0"/>
              </a:spcAft>
              <a:buSzPts val="3600"/>
              <a:buNone/>
              <a:defRPr>
                <a:latin typeface="Montserrat"/>
                <a:ea typeface="Montserrat"/>
                <a:cs typeface="Montserrat"/>
                <a:sym typeface="Montserrat"/>
              </a:defRPr>
            </a:lvl6pPr>
            <a:lvl7pPr lvl="6">
              <a:spcBef>
                <a:spcPts val="0"/>
              </a:spcBef>
              <a:spcAft>
                <a:spcPts val="0"/>
              </a:spcAft>
              <a:buSzPts val="3600"/>
              <a:buNone/>
              <a:defRPr>
                <a:latin typeface="Montserrat"/>
                <a:ea typeface="Montserrat"/>
                <a:cs typeface="Montserrat"/>
                <a:sym typeface="Montserrat"/>
              </a:defRPr>
            </a:lvl7pPr>
            <a:lvl8pPr lvl="7">
              <a:spcBef>
                <a:spcPts val="0"/>
              </a:spcBef>
              <a:spcAft>
                <a:spcPts val="0"/>
              </a:spcAft>
              <a:buSzPts val="3600"/>
              <a:buNone/>
              <a:defRPr>
                <a:latin typeface="Montserrat"/>
                <a:ea typeface="Montserrat"/>
                <a:cs typeface="Montserrat"/>
                <a:sym typeface="Montserrat"/>
              </a:defRPr>
            </a:lvl8pPr>
            <a:lvl9pPr lvl="8">
              <a:spcBef>
                <a:spcPts val="0"/>
              </a:spcBef>
              <a:spcAft>
                <a:spcPts val="0"/>
              </a:spcAft>
              <a:buSzPts val="3600"/>
              <a:buNone/>
              <a:defRPr>
                <a:latin typeface="Montserrat"/>
                <a:ea typeface="Montserrat"/>
                <a:cs typeface="Montserrat"/>
                <a:sym typeface="Montserrat"/>
              </a:defRPr>
            </a:lvl9pPr>
          </a:lstStyle>
          <a:p>
            <a:endParaRPr/>
          </a:p>
        </p:txBody>
      </p:sp>
      <p:sp>
        <p:nvSpPr>
          <p:cNvPr id="81" name="Google Shape;81;p18"/>
          <p:cNvSpPr txBox="1">
            <a:spLocks noGrp="1"/>
          </p:cNvSpPr>
          <p:nvPr>
            <p:ph type="subTitle" idx="1"/>
          </p:nvPr>
        </p:nvSpPr>
        <p:spPr>
          <a:xfrm>
            <a:off x="720000" y="1896675"/>
            <a:ext cx="3852000" cy="2706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1800"/>
              <a:buChar char="●"/>
              <a:defRPr sz="1600"/>
            </a:lvl1pPr>
            <a:lvl2pPr lvl="1">
              <a:spcBef>
                <a:spcPts val="0"/>
              </a:spcBef>
              <a:spcAft>
                <a:spcPts val="0"/>
              </a:spcAft>
              <a:buSzPts val="1600"/>
              <a:buChar char="○"/>
              <a:defRPr/>
            </a:lvl2pPr>
            <a:lvl3pPr lvl="2">
              <a:spcBef>
                <a:spcPts val="0"/>
              </a:spcBef>
              <a:spcAft>
                <a:spcPts val="0"/>
              </a:spcAft>
              <a:buSzPts val="16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2">
  <p:cSld name="CUSTOM_12">
    <p:spTree>
      <p:nvGrpSpPr>
        <p:cNvPr id="1" name="Shape 118"/>
        <p:cNvGrpSpPr/>
        <p:nvPr/>
      </p:nvGrpSpPr>
      <p:grpSpPr>
        <a:xfrm>
          <a:off x="0" y="0"/>
          <a:ext cx="0" cy="0"/>
          <a:chOff x="0" y="0"/>
          <a:chExt cx="0" cy="0"/>
        </a:xfrm>
      </p:grpSpPr>
      <p:sp>
        <p:nvSpPr>
          <p:cNvPr id="119" name="Google Shape;119;p26"/>
          <p:cNvSpPr txBox="1">
            <a:spLocks noGrp="1"/>
          </p:cNvSpPr>
          <p:nvPr>
            <p:ph type="title"/>
          </p:nvPr>
        </p:nvSpPr>
        <p:spPr>
          <a:xfrm>
            <a:off x="4572000" y="2046675"/>
            <a:ext cx="3852000" cy="525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120" name="Google Shape;120;p26"/>
          <p:cNvSpPr txBox="1">
            <a:spLocks noGrp="1"/>
          </p:cNvSpPr>
          <p:nvPr>
            <p:ph type="subTitle" idx="1"/>
          </p:nvPr>
        </p:nvSpPr>
        <p:spPr>
          <a:xfrm>
            <a:off x="4956075" y="2571700"/>
            <a:ext cx="3468000" cy="836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21" name="Google Shape;121;p26"/>
          <p:cNvSpPr txBox="1">
            <a:spLocks noGrp="1"/>
          </p:cNvSpPr>
          <p:nvPr>
            <p:ph type="title" idx="2" hasCustomPrompt="1"/>
          </p:nvPr>
        </p:nvSpPr>
        <p:spPr>
          <a:xfrm>
            <a:off x="7290300" y="902650"/>
            <a:ext cx="1133700" cy="9009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3600"/>
              <a:buNone/>
              <a:defRPr sz="6000">
                <a:solidFill>
                  <a:schemeClr val="accent2"/>
                </a:solidFill>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Playfair Display"/>
              <a:buNone/>
              <a:defRPr sz="30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600"/>
              <a:buFont typeface="Playfair Display"/>
              <a:buNone/>
              <a:defRPr sz="3600">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720000" y="1247450"/>
            <a:ext cx="77040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30200">
              <a:lnSpc>
                <a:spcPct val="100000"/>
              </a:lnSpc>
              <a:spcBef>
                <a:spcPts val="0"/>
              </a:spcBef>
              <a:spcAft>
                <a:spcPts val="0"/>
              </a:spcAft>
              <a:buClr>
                <a:schemeClr val="dk1"/>
              </a:buClr>
              <a:buSzPts val="1600"/>
              <a:buFont typeface="Montserrat"/>
              <a:buChar char="○"/>
              <a:defRPr sz="1600">
                <a:solidFill>
                  <a:schemeClr val="dk1"/>
                </a:solidFill>
                <a:latin typeface="Montserrat"/>
                <a:ea typeface="Montserrat"/>
                <a:cs typeface="Montserrat"/>
                <a:sym typeface="Montserrat"/>
              </a:defRPr>
            </a:lvl2pPr>
            <a:lvl3pPr marL="1371600" lvl="2" indent="-330200">
              <a:lnSpc>
                <a:spcPct val="100000"/>
              </a:lnSpc>
              <a:spcBef>
                <a:spcPts val="0"/>
              </a:spcBef>
              <a:spcAft>
                <a:spcPts val="0"/>
              </a:spcAft>
              <a:buClr>
                <a:schemeClr val="dk1"/>
              </a:buClr>
              <a:buSzPts val="1600"/>
              <a:buFont typeface="Montserrat"/>
              <a:buChar char="■"/>
              <a:defRPr sz="1600">
                <a:solidFill>
                  <a:schemeClr val="dk1"/>
                </a:solidFill>
                <a:latin typeface="Montserrat"/>
                <a:ea typeface="Montserrat"/>
                <a:cs typeface="Montserrat"/>
                <a:sym typeface="Montserrat"/>
              </a:defRPr>
            </a:lvl3pPr>
            <a:lvl4pPr marL="1828800" lvl="3"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64" r:id="rId5"/>
    <p:sldLayoutId id="2147483672"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1"/>
          <p:cNvSpPr/>
          <p:nvPr/>
        </p:nvSpPr>
        <p:spPr>
          <a:xfrm>
            <a:off x="741713" y="107325"/>
            <a:ext cx="3188400" cy="46239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1"/>
          <p:cNvSpPr/>
          <p:nvPr/>
        </p:nvSpPr>
        <p:spPr>
          <a:xfrm>
            <a:off x="589350" y="259800"/>
            <a:ext cx="3188400" cy="4623900"/>
          </a:xfrm>
          <a:prstGeom prst="rect">
            <a:avLst/>
          </a:prstGeom>
          <a:solidFill>
            <a:schemeClr val="lt1"/>
          </a:solidFill>
          <a:ln>
            <a:noFill/>
          </a:ln>
          <a:effectLst>
            <a:outerShdw blurRad="114300" dist="95250" dir="75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2" name="Google Shape;142;p31"/>
          <p:cNvPicPr preferRelativeResize="0"/>
          <p:nvPr/>
        </p:nvPicPr>
        <p:blipFill>
          <a:blip r:embed="rId3"/>
          <a:srcRect/>
          <a:stretch/>
        </p:blipFill>
        <p:spPr>
          <a:xfrm>
            <a:off x="791662" y="813075"/>
            <a:ext cx="2683975" cy="3515900"/>
          </a:xfrm>
          <a:prstGeom prst="rect">
            <a:avLst/>
          </a:prstGeom>
          <a:noFill/>
          <a:ln>
            <a:noFill/>
          </a:ln>
        </p:spPr>
      </p:pic>
      <p:sp>
        <p:nvSpPr>
          <p:cNvPr id="143" name="Google Shape;143;p31"/>
          <p:cNvSpPr/>
          <p:nvPr/>
        </p:nvSpPr>
        <p:spPr>
          <a:xfrm>
            <a:off x="4202347" y="813075"/>
            <a:ext cx="4628832" cy="1322624"/>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1"/>
          <p:cNvSpPr txBox="1">
            <a:spLocks noGrp="1"/>
          </p:cNvSpPr>
          <p:nvPr>
            <p:ph type="subTitle" idx="1"/>
          </p:nvPr>
        </p:nvSpPr>
        <p:spPr>
          <a:xfrm>
            <a:off x="4675133" y="2957864"/>
            <a:ext cx="3788261" cy="177336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b="1" dirty="0">
                <a:latin typeface="Times New Roman" panose="02020603050405020304" pitchFamily="18" charset="0"/>
                <a:cs typeface="Times New Roman" panose="02020603050405020304" pitchFamily="18" charset="0"/>
              </a:rPr>
              <a:t>ISTITUTO COMPRENSIVO </a:t>
            </a:r>
          </a:p>
          <a:p>
            <a:pPr marL="0" lvl="0" indent="0" algn="ctr" rtl="0">
              <a:spcBef>
                <a:spcPts val="0"/>
              </a:spcBef>
              <a:spcAft>
                <a:spcPts val="0"/>
              </a:spcAft>
              <a:buNone/>
            </a:pPr>
            <a:r>
              <a:rPr lang="en-GB" b="1" dirty="0">
                <a:latin typeface="Times New Roman" panose="02020603050405020304" pitchFamily="18" charset="0"/>
                <a:cs typeface="Times New Roman" panose="02020603050405020304" pitchFamily="18" charset="0"/>
              </a:rPr>
              <a:t>“DON MILANI”</a:t>
            </a:r>
            <a:endParaRPr b="1" dirty="0">
              <a:latin typeface="Times New Roman" panose="02020603050405020304" pitchFamily="18" charset="0"/>
              <a:cs typeface="Times New Roman" panose="02020603050405020304" pitchFamily="18" charset="0"/>
            </a:endParaRPr>
          </a:p>
        </p:txBody>
      </p:sp>
      <p:cxnSp>
        <p:nvCxnSpPr>
          <p:cNvPr id="147" name="Google Shape;147;p31"/>
          <p:cNvCxnSpPr/>
          <p:nvPr/>
        </p:nvCxnSpPr>
        <p:spPr>
          <a:xfrm rot="10800000">
            <a:off x="4377063" y="2330046"/>
            <a:ext cx="1476300" cy="0"/>
          </a:xfrm>
          <a:prstGeom prst="straightConnector1">
            <a:avLst/>
          </a:prstGeom>
          <a:noFill/>
          <a:ln w="28575" cap="flat" cmpd="sng">
            <a:solidFill>
              <a:schemeClr val="dk1"/>
            </a:solidFill>
            <a:prstDash val="solid"/>
            <a:round/>
            <a:headEnd type="none" w="med" len="med"/>
            <a:tailEnd type="none" w="med" len="med"/>
          </a:ln>
        </p:spPr>
      </p:cxnSp>
      <p:sp>
        <p:nvSpPr>
          <p:cNvPr id="2" name="Titolo 1"/>
          <p:cNvSpPr>
            <a:spLocks noGrp="1"/>
          </p:cNvSpPr>
          <p:nvPr>
            <p:ph type="ctrTitle"/>
          </p:nvPr>
        </p:nvSpPr>
        <p:spPr>
          <a:xfrm>
            <a:off x="4202347" y="813076"/>
            <a:ext cx="4733834" cy="1322624"/>
          </a:xfrm>
        </p:spPr>
        <p:txBody>
          <a:bodyPr/>
          <a:lstStyle/>
          <a:p>
            <a:pPr algn="ctr"/>
            <a:r>
              <a:rPr lang="it-IT" sz="3600" b="1" dirty="0">
                <a:latin typeface="Times New Roman" panose="02020603050405020304" pitchFamily="18" charset="0"/>
                <a:cs typeface="Times New Roman" panose="02020603050405020304" pitchFamily="18" charset="0"/>
              </a:rPr>
              <a:t>Dal testo collettivo al testo collaborativo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6"/>
          <p:cNvSpPr/>
          <p:nvPr/>
        </p:nvSpPr>
        <p:spPr>
          <a:xfrm>
            <a:off x="157274" y="755175"/>
            <a:ext cx="6340800" cy="3456300"/>
          </a:xfrm>
          <a:prstGeom prst="rect">
            <a:avLst/>
          </a:prstGeom>
          <a:solidFill>
            <a:schemeClr val="lt1"/>
          </a:solidFill>
          <a:ln>
            <a:noFill/>
          </a:ln>
          <a:effectLst>
            <a:outerShdw blurRad="114300" dist="95250" dir="342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6"/>
          <p:cNvSpPr/>
          <p:nvPr/>
        </p:nvSpPr>
        <p:spPr>
          <a:xfrm>
            <a:off x="380315" y="966508"/>
            <a:ext cx="5925600" cy="307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6"/>
          <p:cNvSpPr txBox="1">
            <a:spLocks noGrp="1"/>
          </p:cNvSpPr>
          <p:nvPr>
            <p:ph type="title" idx="2"/>
          </p:nvPr>
        </p:nvSpPr>
        <p:spPr>
          <a:xfrm>
            <a:off x="720000" y="945525"/>
            <a:ext cx="1133700" cy="90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02</a:t>
            </a:r>
            <a:endParaRPr dirty="0"/>
          </a:p>
        </p:txBody>
      </p:sp>
      <p:sp>
        <p:nvSpPr>
          <p:cNvPr id="204" name="Google Shape;204;p36"/>
          <p:cNvSpPr txBox="1">
            <a:spLocks noGrp="1"/>
          </p:cNvSpPr>
          <p:nvPr>
            <p:ph type="title"/>
          </p:nvPr>
        </p:nvSpPr>
        <p:spPr>
          <a:xfrm>
            <a:off x="825100" y="2478463"/>
            <a:ext cx="5036031" cy="525000"/>
          </a:xfrm>
          <a:prstGeom prst="rect">
            <a:avLst/>
          </a:prstGeom>
        </p:spPr>
        <p:txBody>
          <a:bodyPr spcFirstLastPara="1" wrap="square" lIns="91425" tIns="91425" rIns="91425" bIns="91425" anchor="ctr" anchorCtr="0">
            <a:noAutofit/>
          </a:bodyPr>
          <a:lstStyle/>
          <a:p>
            <a:r>
              <a:rPr lang="it-IT"/>
              <a:t>METODOLOGIE E STRUMENTI</a:t>
            </a:r>
            <a:br>
              <a:rPr lang="it-IT" dirty="0"/>
            </a:br>
            <a:r>
              <a:rPr lang="it-IT" dirty="0"/>
              <a:t>UTILIZZATI</a:t>
            </a:r>
            <a:endParaRPr lang="en-GB" dirty="0"/>
          </a:p>
        </p:txBody>
      </p:sp>
      <p:cxnSp>
        <p:nvCxnSpPr>
          <p:cNvPr id="206" name="Google Shape;206;p36"/>
          <p:cNvCxnSpPr/>
          <p:nvPr/>
        </p:nvCxnSpPr>
        <p:spPr>
          <a:xfrm>
            <a:off x="825100" y="1896675"/>
            <a:ext cx="739500" cy="0"/>
          </a:xfrm>
          <a:prstGeom prst="straightConnector1">
            <a:avLst/>
          </a:prstGeom>
          <a:noFill/>
          <a:ln w="28575" cap="flat" cmpd="sng">
            <a:solidFill>
              <a:schemeClr val="dk1"/>
            </a:solidFill>
            <a:prstDash val="solid"/>
            <a:round/>
            <a:headEnd type="none" w="med" len="med"/>
            <a:tailEnd type="none" w="med" len="med"/>
          </a:ln>
        </p:spPr>
      </p:cxnSp>
      <p:sp>
        <p:nvSpPr>
          <p:cNvPr id="7" name="CasellaDiTesto 6">
            <a:extLst>
              <a:ext uri="{FF2B5EF4-FFF2-40B4-BE49-F238E27FC236}">
                <a16:creationId xmlns:a16="http://schemas.microsoft.com/office/drawing/2014/main" id="{C18800E7-03A8-4832-90A0-5DC3966CC4A8}"/>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194908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618250" y="524763"/>
            <a:ext cx="3518100" cy="75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7"/>
          <p:cNvSpPr txBox="1">
            <a:spLocks noGrp="1"/>
          </p:cNvSpPr>
          <p:nvPr>
            <p:ph type="title"/>
          </p:nvPr>
        </p:nvSpPr>
        <p:spPr>
          <a:xfrm>
            <a:off x="451300" y="535382"/>
            <a:ext cx="3852000" cy="1206600"/>
          </a:xfrm>
          <a:prstGeom prst="rect">
            <a:avLst/>
          </a:prstGeom>
        </p:spPr>
        <p:txBody>
          <a:bodyPr spcFirstLastPara="1" wrap="square" lIns="91425" tIns="91425" rIns="91425" bIns="91425" anchor="t" anchorCtr="0">
            <a:noAutofit/>
          </a:bodyPr>
          <a:lstStyle/>
          <a:p>
            <a:pPr marL="114300" indent="0"/>
            <a:r>
              <a:rPr lang="it-IT" dirty="0">
                <a:latin typeface="Times New Roman" panose="02020603050405020304" pitchFamily="18" charset="0"/>
                <a:cs typeface="Times New Roman" panose="02020603050405020304" pitchFamily="18" charset="0"/>
              </a:rPr>
              <a:t>Premessa…</a:t>
            </a:r>
          </a:p>
        </p:txBody>
      </p:sp>
      <p:sp>
        <p:nvSpPr>
          <p:cNvPr id="215" name="Google Shape;215;p37"/>
          <p:cNvSpPr txBox="1">
            <a:spLocks noGrp="1"/>
          </p:cNvSpPr>
          <p:nvPr>
            <p:ph type="subTitle" idx="1"/>
          </p:nvPr>
        </p:nvSpPr>
        <p:spPr>
          <a:xfrm>
            <a:off x="269906" y="1774395"/>
            <a:ext cx="8645494" cy="2706900"/>
          </a:xfrm>
          <a:prstGeom prst="rect">
            <a:avLst/>
          </a:prstGeom>
        </p:spPr>
        <p:txBody>
          <a:bodyPr spcFirstLastPara="1" wrap="square" lIns="91425" tIns="91425" rIns="91425" bIns="91425" anchor="t" anchorCtr="0">
            <a:noAutofit/>
          </a:bodyPr>
          <a:lstStyle/>
          <a:p>
            <a:pPr marL="114300" indent="0" algn="just">
              <a:buNone/>
            </a:pPr>
            <a:r>
              <a:rPr lang="it-IT" sz="1800" dirty="0">
                <a:latin typeface="Times New Roman" panose="02020603050405020304" pitchFamily="18" charset="0"/>
                <a:cs typeface="Times New Roman" panose="02020603050405020304" pitchFamily="18" charset="0"/>
              </a:rPr>
              <a:t>Le 3 regole principali a cui abbiamo sempre cercato di attenerci:</a:t>
            </a:r>
          </a:p>
          <a:p>
            <a:pPr marL="114300" indent="0" algn="just">
              <a:buNone/>
            </a:pPr>
            <a:endParaRPr lang="it-IT" sz="1800" dirty="0">
              <a:latin typeface="Times New Roman" panose="02020603050405020304" pitchFamily="18" charset="0"/>
              <a:cs typeface="Times New Roman" panose="02020603050405020304" pitchFamily="18" charset="0"/>
            </a:endParaRPr>
          </a:p>
          <a:p>
            <a:pPr lvl="0" algn="just">
              <a:buFontTx/>
              <a:buChar char="-"/>
            </a:pPr>
            <a:r>
              <a:rPr lang="it-IT" sz="1800" dirty="0">
                <a:latin typeface="Times New Roman" panose="02020603050405020304" pitchFamily="18" charset="0"/>
                <a:cs typeface="Times New Roman" panose="02020603050405020304" pitchFamily="18" charset="0"/>
              </a:rPr>
              <a:t>avere qualcosa di importante e di utile da dire;</a:t>
            </a:r>
          </a:p>
          <a:p>
            <a:pPr lvl="0" algn="just">
              <a:buFontTx/>
              <a:buChar char="-"/>
            </a:pPr>
            <a:endParaRPr lang="it-IT" sz="1800" dirty="0">
              <a:latin typeface="Times New Roman" panose="02020603050405020304" pitchFamily="18" charset="0"/>
              <a:cs typeface="Times New Roman" panose="02020603050405020304" pitchFamily="18" charset="0"/>
            </a:endParaRPr>
          </a:p>
          <a:p>
            <a:pPr lvl="0" algn="just">
              <a:buFontTx/>
              <a:buChar char="-"/>
            </a:pPr>
            <a:r>
              <a:rPr lang="it-IT" sz="1800" dirty="0">
                <a:latin typeface="Times New Roman" panose="02020603050405020304" pitchFamily="18" charset="0"/>
                <a:cs typeface="Times New Roman" panose="02020603050405020304" pitchFamily="18" charset="0"/>
              </a:rPr>
              <a:t>sapere a chi scrivere;</a:t>
            </a:r>
          </a:p>
          <a:p>
            <a:pPr lvl="0" algn="just">
              <a:buFontTx/>
              <a:buChar char="-"/>
            </a:pPr>
            <a:endParaRPr lang="it-IT" sz="1800" dirty="0">
              <a:latin typeface="Times New Roman" panose="02020603050405020304" pitchFamily="18" charset="0"/>
              <a:cs typeface="Times New Roman" panose="02020603050405020304" pitchFamily="18" charset="0"/>
            </a:endParaRPr>
          </a:p>
          <a:p>
            <a:pPr lvl="0" algn="just">
              <a:buFontTx/>
              <a:buChar char="-"/>
            </a:pPr>
            <a:r>
              <a:rPr lang="it-IT" sz="1800" dirty="0">
                <a:latin typeface="Times New Roman" panose="02020603050405020304" pitchFamily="18" charset="0"/>
                <a:cs typeface="Times New Roman" panose="02020603050405020304" pitchFamily="18" charset="0"/>
              </a:rPr>
              <a:t>non darsi </a:t>
            </a:r>
            <a:r>
              <a:rPr lang="it-IT" sz="1800" b="1" dirty="0">
                <a:latin typeface="Times New Roman" panose="02020603050405020304" pitchFamily="18" charset="0"/>
                <a:cs typeface="Times New Roman" panose="02020603050405020304" pitchFamily="18" charset="0"/>
              </a:rPr>
              <a:t>limiti di tempo</a:t>
            </a:r>
            <a:r>
              <a:rPr lang="it-IT" sz="1800" dirty="0">
                <a:latin typeface="Times New Roman" panose="02020603050405020304" pitchFamily="18" charset="0"/>
                <a:cs typeface="Times New Roman" panose="02020603050405020304" pitchFamily="18" charset="0"/>
              </a:rPr>
              <a:t>.</a:t>
            </a:r>
          </a:p>
          <a:p>
            <a:pPr lvl="0" algn="just">
              <a:buFontTx/>
              <a:buChar char="-"/>
            </a:pPr>
            <a:endParaRPr lang="it-IT" dirty="0"/>
          </a:p>
          <a:p>
            <a:pPr marL="0" lvl="0" indent="0" algn="l" rtl="0">
              <a:spcBef>
                <a:spcPts val="0"/>
              </a:spcBef>
              <a:spcAft>
                <a:spcPts val="0"/>
              </a:spcAft>
              <a:buNone/>
            </a:pPr>
            <a:endParaRPr dirty="0"/>
          </a:p>
        </p:txBody>
      </p:sp>
      <p:cxnSp>
        <p:nvCxnSpPr>
          <p:cNvPr id="216" name="Google Shape;216;p37"/>
          <p:cNvCxnSpPr/>
          <p:nvPr/>
        </p:nvCxnSpPr>
        <p:spPr>
          <a:xfrm>
            <a:off x="750100" y="1385652"/>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CasellaDiTesto 7">
            <a:extLst>
              <a:ext uri="{FF2B5EF4-FFF2-40B4-BE49-F238E27FC236}">
                <a16:creationId xmlns:a16="http://schemas.microsoft.com/office/drawing/2014/main" id="{49F6806F-571C-4064-BD92-997E733F6913}"/>
              </a:ext>
            </a:extLst>
          </p:cNvPr>
          <p:cNvSpPr txBox="1"/>
          <p:nvPr/>
        </p:nvSpPr>
        <p:spPr>
          <a:xfrm>
            <a:off x="140677" y="4866501"/>
            <a:ext cx="3539752" cy="276999"/>
          </a:xfrm>
          <a:prstGeom prst="rect">
            <a:avLst/>
          </a:prstGeom>
          <a:noFill/>
        </p:spPr>
        <p:txBody>
          <a:bodyPr wrap="none" rtlCol="0">
            <a:spAutoFit/>
          </a:bodyPr>
          <a:lstStyle/>
          <a:p>
            <a:r>
              <a:rPr lang="it-IT" sz="12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3245841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7"/>
          <p:cNvSpPr/>
          <p:nvPr/>
        </p:nvSpPr>
        <p:spPr>
          <a:xfrm>
            <a:off x="5727500" y="234900"/>
            <a:ext cx="3112200" cy="4521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7"/>
          <p:cNvSpPr/>
          <p:nvPr/>
        </p:nvSpPr>
        <p:spPr>
          <a:xfrm>
            <a:off x="618250" y="846525"/>
            <a:ext cx="3518100" cy="75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7"/>
          <p:cNvSpPr txBox="1">
            <a:spLocks noGrp="1"/>
          </p:cNvSpPr>
          <p:nvPr>
            <p:ph type="title"/>
          </p:nvPr>
        </p:nvSpPr>
        <p:spPr>
          <a:xfrm>
            <a:off x="451300" y="775131"/>
            <a:ext cx="3852000" cy="1206600"/>
          </a:xfrm>
          <a:prstGeom prst="rect">
            <a:avLst/>
          </a:prstGeom>
        </p:spPr>
        <p:txBody>
          <a:bodyPr spcFirstLastPara="1" wrap="square" lIns="91425" tIns="91425" rIns="91425" bIns="91425" anchor="t" anchorCtr="0">
            <a:noAutofit/>
          </a:bodyPr>
          <a:lstStyle/>
          <a:p>
            <a:pPr marL="114300" indent="0"/>
            <a:r>
              <a:rPr lang="it-IT" dirty="0">
                <a:latin typeface="Times New Roman" panose="02020603050405020304" pitchFamily="18" charset="0"/>
                <a:cs typeface="Times New Roman" panose="02020603050405020304" pitchFamily="18" charset="0"/>
              </a:rPr>
              <a:t>Strumenti…</a:t>
            </a:r>
          </a:p>
        </p:txBody>
      </p:sp>
      <p:sp>
        <p:nvSpPr>
          <p:cNvPr id="215" name="Google Shape;215;p37"/>
          <p:cNvSpPr txBox="1">
            <a:spLocks noGrp="1"/>
          </p:cNvSpPr>
          <p:nvPr>
            <p:ph type="subTitle" idx="1"/>
          </p:nvPr>
        </p:nvSpPr>
        <p:spPr>
          <a:xfrm>
            <a:off x="269906" y="1774395"/>
            <a:ext cx="5264620" cy="2706900"/>
          </a:xfrm>
          <a:prstGeom prst="rect">
            <a:avLst/>
          </a:prstGeom>
        </p:spPr>
        <p:txBody>
          <a:bodyPr spcFirstLastPara="1" wrap="square" lIns="91425" tIns="91425" rIns="91425" bIns="91425" anchor="t" anchorCtr="0">
            <a:noAutofit/>
          </a:bodyPr>
          <a:lstStyle/>
          <a:p>
            <a:pPr lvl="0" algn="just">
              <a:buFontTx/>
              <a:buChar char="-"/>
            </a:pPr>
            <a:endParaRPr lang="it-IT" dirty="0"/>
          </a:p>
          <a:p>
            <a:pPr marL="0" lvl="0" indent="0">
              <a:buNone/>
            </a:pPr>
            <a:r>
              <a:rPr lang="it-IT" dirty="0">
                <a:latin typeface="Times New Roman" panose="02020603050405020304" pitchFamily="18" charset="0"/>
                <a:cs typeface="Times New Roman" panose="02020603050405020304" pitchFamily="18" charset="0"/>
              </a:rPr>
              <a:t>Utilizzo della piattaforma Microsoft Teams per poter lavorare a più mani e in qualsiasi momento sfruttando appieno le</a:t>
            </a:r>
            <a:r>
              <a:rPr lang="it-IT" b="1" dirty="0">
                <a:latin typeface="Times New Roman" panose="02020603050405020304" pitchFamily="18" charset="0"/>
                <a:cs typeface="Times New Roman" panose="02020603050405020304" pitchFamily="18" charset="0"/>
              </a:rPr>
              <a:t> potenzialità</a:t>
            </a:r>
            <a:r>
              <a:rPr lang="it-IT" dirty="0">
                <a:latin typeface="Times New Roman" panose="02020603050405020304" pitchFamily="18" charset="0"/>
                <a:cs typeface="Times New Roman" panose="02020603050405020304" pitchFamily="18" charset="0"/>
              </a:rPr>
              <a:t> degli strum</a:t>
            </a:r>
            <a:r>
              <a:rPr lang="it-IT" b="1" dirty="0">
                <a:latin typeface="Times New Roman" panose="02020603050405020304" pitchFamily="18" charset="0"/>
                <a:cs typeface="Times New Roman" panose="02020603050405020304" pitchFamily="18" charset="0"/>
              </a:rPr>
              <a:t>e</a:t>
            </a:r>
            <a:r>
              <a:rPr lang="it-IT" dirty="0">
                <a:latin typeface="Times New Roman" panose="02020603050405020304" pitchFamily="18" charset="0"/>
                <a:cs typeface="Times New Roman" panose="02020603050405020304" pitchFamily="18" charset="0"/>
              </a:rPr>
              <a:t>nti </a:t>
            </a:r>
            <a:r>
              <a:rPr lang="it-IT" b="1" dirty="0">
                <a:latin typeface="Times New Roman" panose="02020603050405020304" pitchFamily="18" charset="0"/>
                <a:cs typeface="Times New Roman" panose="02020603050405020304" pitchFamily="18" charset="0"/>
              </a:rPr>
              <a:t>digitali</a:t>
            </a:r>
            <a:r>
              <a:rPr lang="it-IT" dirty="0">
                <a:latin typeface="Times New Roman" panose="02020603050405020304" pitchFamily="18" charset="0"/>
                <a:cs typeface="Times New Roman" panose="02020603050405020304" pitchFamily="18" charset="0"/>
              </a:rPr>
              <a:t>.</a:t>
            </a:r>
          </a:p>
          <a:p>
            <a:pPr marL="0" lvl="0" indent="0">
              <a:buNone/>
            </a:pPr>
            <a:r>
              <a:rPr lang="it-IT" dirty="0">
                <a:latin typeface="Times New Roman" panose="02020603050405020304" pitchFamily="18" charset="0"/>
                <a:cs typeface="Times New Roman" panose="02020603050405020304" pitchFamily="18" charset="0"/>
              </a:rPr>
              <a:t> </a:t>
            </a:r>
          </a:p>
          <a:p>
            <a:pPr marL="0" lvl="0" indent="0">
              <a:buNone/>
            </a:pPr>
            <a:r>
              <a:rPr lang="it-IT" dirty="0">
                <a:latin typeface="Times New Roman" panose="02020603050405020304" pitchFamily="18" charset="0"/>
                <a:cs typeface="Times New Roman" panose="02020603050405020304" pitchFamily="18" charset="0"/>
              </a:rPr>
              <a:t>Lavagna Interattiva Multimediale per poter condividere all’interno della classe le idee e organizzare al meglio il lavoro.</a:t>
            </a:r>
          </a:p>
          <a:p>
            <a:pPr marL="0" lvl="0" indent="0">
              <a:buNone/>
            </a:pPr>
            <a:endParaRPr lang="it-IT" dirty="0">
              <a:latin typeface="Times New Roman" panose="02020603050405020304" pitchFamily="18" charset="0"/>
              <a:cs typeface="Times New Roman" panose="02020603050405020304" pitchFamily="18" charset="0"/>
            </a:endParaRPr>
          </a:p>
          <a:p>
            <a:pPr marL="0" lvl="0" indent="0">
              <a:buNone/>
            </a:pPr>
            <a:endParaRPr lang="it-IT" dirty="0">
              <a:latin typeface="Times New Roman" panose="02020603050405020304" pitchFamily="18" charset="0"/>
              <a:cs typeface="Times New Roman" panose="02020603050405020304" pitchFamily="18" charset="0"/>
            </a:endParaRPr>
          </a:p>
          <a:p>
            <a:pPr marL="0" lvl="0" indent="0">
              <a:buNone/>
            </a:pPr>
            <a:r>
              <a:rPr lang="it-IT"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750100" y="1746600"/>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CasellaDiTesto 7">
            <a:extLst>
              <a:ext uri="{FF2B5EF4-FFF2-40B4-BE49-F238E27FC236}">
                <a16:creationId xmlns:a16="http://schemas.microsoft.com/office/drawing/2014/main" id="{49F6806F-571C-4064-BD92-997E733F6913}"/>
              </a:ext>
            </a:extLst>
          </p:cNvPr>
          <p:cNvSpPr txBox="1"/>
          <p:nvPr/>
        </p:nvSpPr>
        <p:spPr>
          <a:xfrm>
            <a:off x="140677" y="4866501"/>
            <a:ext cx="3539752" cy="276999"/>
          </a:xfrm>
          <a:prstGeom prst="rect">
            <a:avLst/>
          </a:prstGeom>
          <a:noFill/>
        </p:spPr>
        <p:txBody>
          <a:bodyPr wrap="none" rtlCol="0">
            <a:spAutoFit/>
          </a:bodyPr>
          <a:lstStyle/>
          <a:p>
            <a:r>
              <a:rPr lang="it-IT" sz="1200" b="1" dirty="0">
                <a:solidFill>
                  <a:schemeClr val="dk1"/>
                </a:solidFill>
                <a:latin typeface="Candara" panose="020E0502030303020204" pitchFamily="34" charset="0"/>
                <a:sym typeface="Playfair Display"/>
              </a:rPr>
              <a:t>BUONE PRASSI DIDATTICHE – «DON MILANI E NOI»</a:t>
            </a:r>
          </a:p>
        </p:txBody>
      </p:sp>
      <p:pic>
        <p:nvPicPr>
          <p:cNvPr id="2062" name="Picture 14" descr="Lo Smart Working con Microsoft Teams gratuito | Infor Innovative Thin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6606" y="1774395"/>
            <a:ext cx="2504239" cy="818082"/>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4337" y="2698441"/>
            <a:ext cx="2302042" cy="1726532"/>
          </a:xfrm>
          <a:prstGeom prst="rect">
            <a:avLst/>
          </a:prstGeom>
        </p:spPr>
      </p:pic>
      <p:pic>
        <p:nvPicPr>
          <p:cNvPr id="4" name="Immagine 3"/>
          <p:cNvPicPr>
            <a:picLocks noChangeAspect="1"/>
          </p:cNvPicPr>
          <p:nvPr/>
        </p:nvPicPr>
        <p:blipFill>
          <a:blip r:embed="rId5"/>
          <a:stretch>
            <a:fillRect/>
          </a:stretch>
        </p:blipFill>
        <p:spPr>
          <a:xfrm>
            <a:off x="6318083" y="316597"/>
            <a:ext cx="2114550" cy="1552575"/>
          </a:xfrm>
          <a:prstGeom prst="rect">
            <a:avLst/>
          </a:prstGeom>
        </p:spPr>
      </p:pic>
    </p:spTree>
    <p:extLst>
      <p:ext uri="{BB962C8B-B14F-4D97-AF65-F5344CB8AC3E}">
        <p14:creationId xmlns:p14="http://schemas.microsoft.com/office/powerpoint/2010/main" val="3369384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269905" y="207528"/>
            <a:ext cx="3518100" cy="75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7"/>
          <p:cNvSpPr txBox="1">
            <a:spLocks noGrp="1"/>
          </p:cNvSpPr>
          <p:nvPr>
            <p:ph type="title"/>
          </p:nvPr>
        </p:nvSpPr>
        <p:spPr>
          <a:xfrm>
            <a:off x="269905" y="207528"/>
            <a:ext cx="3852000" cy="1206600"/>
          </a:xfrm>
          <a:prstGeom prst="rect">
            <a:avLst/>
          </a:prstGeom>
        </p:spPr>
        <p:txBody>
          <a:bodyPr spcFirstLastPara="1" wrap="square" lIns="91425" tIns="91425" rIns="91425" bIns="91425" anchor="t" anchorCtr="0">
            <a:noAutofit/>
          </a:bodyPr>
          <a:lstStyle/>
          <a:p>
            <a:pPr marL="114300" indent="0"/>
            <a:r>
              <a:rPr lang="it-IT" dirty="0">
                <a:latin typeface="Times New Roman" panose="02020603050405020304" pitchFamily="18" charset="0"/>
                <a:cs typeface="Times New Roman" panose="02020603050405020304" pitchFamily="18" charset="0"/>
              </a:rPr>
              <a:t>Metodologia…</a:t>
            </a:r>
          </a:p>
        </p:txBody>
      </p:sp>
      <p:sp>
        <p:nvSpPr>
          <p:cNvPr id="215" name="Google Shape;215;p37"/>
          <p:cNvSpPr txBox="1">
            <a:spLocks noGrp="1"/>
          </p:cNvSpPr>
          <p:nvPr>
            <p:ph type="subTitle" idx="1"/>
          </p:nvPr>
        </p:nvSpPr>
        <p:spPr>
          <a:xfrm>
            <a:off x="140677" y="1212199"/>
            <a:ext cx="8729715" cy="2706900"/>
          </a:xfrm>
          <a:prstGeom prst="rect">
            <a:avLst/>
          </a:prstGeom>
        </p:spPr>
        <p:txBody>
          <a:bodyPr spcFirstLastPara="1" wrap="square" lIns="91425" tIns="91425" rIns="91425" bIns="91425" anchor="t" anchorCtr="0">
            <a:noAutofit/>
          </a:bodyPr>
          <a:lstStyle/>
          <a:p>
            <a:pPr marL="114300" indent="0" algn="just">
              <a:buNone/>
            </a:pPr>
            <a:r>
              <a:rPr lang="it-IT" dirty="0">
                <a:latin typeface="Times New Roman" panose="02020603050405020304" pitchFamily="18" charset="0"/>
                <a:cs typeface="Times New Roman" panose="02020603050405020304" pitchFamily="18" charset="0"/>
              </a:rPr>
              <a:t>L’apprendimento della scrittura è un esempio pratico del </a:t>
            </a:r>
            <a:r>
              <a:rPr lang="it-IT" b="1" dirty="0">
                <a:latin typeface="Times New Roman" panose="02020603050405020304" pitchFamily="18" charset="0"/>
                <a:cs typeface="Times New Roman" panose="02020603050405020304" pitchFamily="18" charset="0"/>
              </a:rPr>
              <a:t>metodo di don Milani</a:t>
            </a:r>
            <a:r>
              <a:rPr lang="it-IT" dirty="0">
                <a:latin typeface="Times New Roman" panose="02020603050405020304" pitchFamily="18" charset="0"/>
                <a:cs typeface="Times New Roman" panose="02020603050405020304" pitchFamily="18" charset="0"/>
              </a:rPr>
              <a:t>: si tratta dell’arte dello scrivere che il priore di </a:t>
            </a:r>
            <a:r>
              <a:rPr lang="it-IT" dirty="0" err="1">
                <a:latin typeface="Times New Roman" panose="02020603050405020304" pitchFamily="18" charset="0"/>
                <a:cs typeface="Times New Roman" panose="02020603050405020304" pitchFamily="18" charset="0"/>
              </a:rPr>
              <a:t>Barbiana</a:t>
            </a:r>
            <a:r>
              <a:rPr lang="it-IT" dirty="0">
                <a:latin typeface="Times New Roman" panose="02020603050405020304" pitchFamily="18" charset="0"/>
                <a:cs typeface="Times New Roman" panose="02020603050405020304" pitchFamily="18" charset="0"/>
              </a:rPr>
              <a:t> definisce una tecnica umile. </a:t>
            </a:r>
          </a:p>
          <a:p>
            <a:pPr marL="114300" indent="0" algn="just">
              <a:buNone/>
            </a:pPr>
            <a:r>
              <a:rPr lang="it-IT" dirty="0">
                <a:latin typeface="Times New Roman" panose="02020603050405020304" pitchFamily="18" charset="0"/>
                <a:cs typeface="Times New Roman" panose="02020603050405020304" pitchFamily="18" charset="0"/>
              </a:rPr>
              <a:t>Si lavora collettivamente sull’uso delle parole: l’esercizio è semantico, si ragiona non sulla parola che fa più colpo ma sulla parola più profonda, analizzandone bene il senso.</a:t>
            </a:r>
          </a:p>
          <a:p>
            <a:pPr marL="114300" indent="0" algn="just">
              <a:buNone/>
            </a:pPr>
            <a:r>
              <a:rPr lang="it-IT" dirty="0">
                <a:latin typeface="Times New Roman" panose="02020603050405020304" pitchFamily="18" charset="0"/>
                <a:cs typeface="Times New Roman" panose="02020603050405020304" pitchFamily="18" charset="0"/>
              </a:rPr>
              <a:t>Lavorare le parole è come lavorare la materia con degli attrezzi, la parola va pensata e ripensata; da quella singola parola ne nascono altre e il linguaggio si arricchisce, ma l’apprendimento della lettura e della scrittura non è più un atto tecnico ma un atto produttore di senso. </a:t>
            </a:r>
          </a:p>
          <a:p>
            <a:pPr marL="114300" indent="0" algn="just">
              <a:buNone/>
            </a:pPr>
            <a:r>
              <a:rPr lang="it-IT" dirty="0">
                <a:latin typeface="Times New Roman" panose="02020603050405020304" pitchFamily="18" charset="0"/>
                <a:cs typeface="Times New Roman" panose="02020603050405020304" pitchFamily="18" charset="0"/>
              </a:rPr>
              <a:t>La scuola dove s’impara a leggere e scrivere in questo modo è </a:t>
            </a:r>
            <a:r>
              <a:rPr lang="it-IT" b="1" dirty="0">
                <a:latin typeface="Times New Roman" panose="02020603050405020304" pitchFamily="18" charset="0"/>
                <a:cs typeface="Times New Roman" panose="02020603050405020304" pitchFamily="18" charset="0"/>
              </a:rPr>
              <a:t>una scuola d’arte che favorisce il risveglio della coscienza</a:t>
            </a:r>
            <a:r>
              <a:rPr lang="it-IT" dirty="0">
                <a:latin typeface="Times New Roman" panose="02020603050405020304" pitchFamily="18" charset="0"/>
                <a:cs typeface="Times New Roman" panose="02020603050405020304" pitchFamily="18" charset="0"/>
              </a:rPr>
              <a:t>.</a:t>
            </a:r>
          </a:p>
          <a:p>
            <a:pPr marL="114300" indent="0" algn="just">
              <a:buNone/>
            </a:pPr>
            <a:r>
              <a:rPr lang="it-IT" dirty="0">
                <a:latin typeface="Times New Roman" panose="02020603050405020304" pitchFamily="18" charset="0"/>
                <a:cs typeface="Times New Roman" panose="02020603050405020304" pitchFamily="18" charset="0"/>
              </a:rPr>
              <a:t>L’abilità con la parola, il discernimento, il senso di giustizia erano alcuni degli elementi che caratterizzavano l’insegnamento della scuola di </a:t>
            </a:r>
            <a:r>
              <a:rPr lang="it-IT" dirty="0" err="1">
                <a:latin typeface="Times New Roman" panose="02020603050405020304" pitchFamily="18" charset="0"/>
                <a:cs typeface="Times New Roman" panose="02020603050405020304" pitchFamily="18" charset="0"/>
              </a:rPr>
              <a:t>Barbiana</a:t>
            </a:r>
            <a:r>
              <a:rPr lang="it-IT" dirty="0">
                <a:latin typeface="Times New Roman" panose="02020603050405020304" pitchFamily="18" charset="0"/>
                <a:cs typeface="Times New Roman" panose="02020603050405020304" pitchFamily="18" charset="0"/>
              </a:rPr>
              <a:t>. E ancora, la forza della parola e del testo scritto.</a:t>
            </a:r>
          </a:p>
          <a:p>
            <a:pPr marL="114300" indent="0" algn="just">
              <a:buNone/>
            </a:pPr>
            <a:r>
              <a:rPr lang="it-IT" dirty="0">
                <a:latin typeface="Times New Roman" panose="02020603050405020304" pitchFamily="18" charset="0"/>
                <a:cs typeface="Times New Roman" panose="02020603050405020304" pitchFamily="18" charset="0"/>
              </a:rPr>
              <a:t>Non menti da riempire, ma da allenare giornalmente…</a:t>
            </a:r>
          </a:p>
          <a:p>
            <a:pPr marL="0" lvl="0" indent="0">
              <a:buNone/>
            </a:pPr>
            <a:r>
              <a:rPr lang="it-IT"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413216" y="1084863"/>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CasellaDiTesto 7">
            <a:extLst>
              <a:ext uri="{FF2B5EF4-FFF2-40B4-BE49-F238E27FC236}">
                <a16:creationId xmlns:a16="http://schemas.microsoft.com/office/drawing/2014/main" id="{49F6806F-571C-4064-BD92-997E733F6913}"/>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543977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0" y="218322"/>
            <a:ext cx="9019309" cy="1660358"/>
          </a:xfrm>
        </p:spPr>
        <p:txBody>
          <a:bodyPr/>
          <a:lstStyle/>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endParaRPr lang="it-IT" i="1" dirty="0">
              <a:latin typeface="Times New Roman" panose="02020603050405020304" pitchFamily="18" charset="0"/>
              <a:cs typeface="Times New Roman" panose="02020603050405020304" pitchFamily="18" charset="0"/>
            </a:endParaRPr>
          </a:p>
          <a:p>
            <a:pPr marL="114300" indent="0" algn="ctr">
              <a:buNone/>
            </a:pPr>
            <a:r>
              <a:rPr lang="it-IT" sz="2000" i="1" dirty="0">
                <a:latin typeface="Times New Roman" panose="02020603050405020304" pitchFamily="18" charset="0"/>
                <a:cs typeface="Times New Roman" panose="02020603050405020304" pitchFamily="18" charset="0"/>
              </a:rPr>
              <a:t>“</a:t>
            </a:r>
            <a:r>
              <a:rPr lang="it-IT" sz="2000" b="1" i="1" dirty="0">
                <a:latin typeface="Times New Roman" panose="02020603050405020304" pitchFamily="18" charset="0"/>
                <a:cs typeface="Times New Roman" panose="02020603050405020304" pitchFamily="18" charset="0"/>
              </a:rPr>
              <a:t>Ogni parola che non impari oggi, sarà una pedata nel sedere domani</a:t>
            </a:r>
            <a:r>
              <a:rPr lang="it-IT" sz="2000" i="1" dirty="0">
                <a:latin typeface="Times New Roman" panose="02020603050405020304" pitchFamily="18" charset="0"/>
                <a:cs typeface="Times New Roman" panose="02020603050405020304" pitchFamily="18" charset="0"/>
              </a:rPr>
              <a:t>” </a:t>
            </a:r>
          </a:p>
          <a:p>
            <a:pPr marL="114300" indent="0" algn="ctr">
              <a:buNone/>
            </a:pPr>
            <a:r>
              <a:rPr lang="it-IT" sz="2000" i="1" dirty="0">
                <a:latin typeface="Times New Roman" panose="02020603050405020304" pitchFamily="18" charset="0"/>
                <a:cs typeface="Times New Roman" panose="02020603050405020304" pitchFamily="18" charset="0"/>
              </a:rPr>
              <a:t>…</a:t>
            </a:r>
            <a:r>
              <a:rPr lang="it-IT" sz="2000" dirty="0">
                <a:latin typeface="Times New Roman" panose="02020603050405020304" pitchFamily="18" charset="0"/>
                <a:cs typeface="Times New Roman" panose="02020603050405020304" pitchFamily="18" charset="0"/>
              </a:rPr>
              <a:t>diceva don Lorenzo ai suoi ragazzi</a:t>
            </a:r>
          </a:p>
          <a:p>
            <a:pPr marL="114300" indent="0" algn="ctr">
              <a:buNone/>
            </a:pPr>
            <a:endParaRPr lang="it-IT" sz="2000" dirty="0">
              <a:latin typeface="Times New Roman" panose="02020603050405020304" pitchFamily="18" charset="0"/>
              <a:cs typeface="Times New Roman" panose="02020603050405020304" pitchFamily="18" charset="0"/>
            </a:endParaRPr>
          </a:p>
        </p:txBody>
      </p:sp>
      <p:pic>
        <p:nvPicPr>
          <p:cNvPr id="4098" name="Picture 2" descr="Ogni parola non imparata oggi è un calcio in culo domani: Don Milani -  Matdid, Materiali didattici di italiano per stranieri a cura di Roberto  Tartaglione - Scudit italian language school in R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8912" y="1710242"/>
            <a:ext cx="48768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463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4"/>
          <p:cNvSpPr/>
          <p:nvPr/>
        </p:nvSpPr>
        <p:spPr>
          <a:xfrm>
            <a:off x="2645999" y="755175"/>
            <a:ext cx="6340800" cy="3456300"/>
          </a:xfrm>
          <a:prstGeom prst="rect">
            <a:avLst/>
          </a:prstGeom>
          <a:solidFill>
            <a:schemeClr val="lt1"/>
          </a:solidFill>
          <a:ln>
            <a:noFill/>
          </a:ln>
          <a:effectLst>
            <a:outerShdw blurRad="114300" dist="95250" dir="75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4"/>
          <p:cNvSpPr/>
          <p:nvPr/>
        </p:nvSpPr>
        <p:spPr>
          <a:xfrm>
            <a:off x="2853600" y="945525"/>
            <a:ext cx="5925600" cy="307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4"/>
          <p:cNvSpPr txBox="1">
            <a:spLocks noGrp="1"/>
          </p:cNvSpPr>
          <p:nvPr>
            <p:ph type="title"/>
          </p:nvPr>
        </p:nvSpPr>
        <p:spPr>
          <a:xfrm>
            <a:off x="4572000" y="2483325"/>
            <a:ext cx="3852000" cy="5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t-IT" dirty="0"/>
              <a:t>VALUTAZIONE FINALE</a:t>
            </a:r>
            <a:endParaRPr dirty="0"/>
          </a:p>
        </p:txBody>
      </p:sp>
      <p:sp>
        <p:nvSpPr>
          <p:cNvPr id="686" name="Google Shape;686;p54"/>
          <p:cNvSpPr txBox="1">
            <a:spLocks noGrp="1"/>
          </p:cNvSpPr>
          <p:nvPr>
            <p:ph type="title" idx="2"/>
          </p:nvPr>
        </p:nvSpPr>
        <p:spPr>
          <a:xfrm>
            <a:off x="7290300" y="902650"/>
            <a:ext cx="1133700" cy="90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GB"/>
              <a:t>03</a:t>
            </a:r>
            <a:endParaRPr/>
          </a:p>
        </p:txBody>
      </p:sp>
      <p:cxnSp>
        <p:nvCxnSpPr>
          <p:cNvPr id="687" name="Google Shape;687;p54"/>
          <p:cNvCxnSpPr/>
          <p:nvPr/>
        </p:nvCxnSpPr>
        <p:spPr>
          <a:xfrm>
            <a:off x="7580250" y="1896675"/>
            <a:ext cx="739500" cy="0"/>
          </a:xfrm>
          <a:prstGeom prst="straightConnector1">
            <a:avLst/>
          </a:prstGeom>
          <a:noFill/>
          <a:ln w="28575" cap="flat" cmpd="sng">
            <a:solidFill>
              <a:schemeClr val="dk1"/>
            </a:solidFill>
            <a:prstDash val="solid"/>
            <a:round/>
            <a:headEnd type="none" w="med" len="med"/>
            <a:tailEnd type="none" w="med" len="med"/>
          </a:ln>
        </p:spPr>
      </p:cxnSp>
      <p:sp>
        <p:nvSpPr>
          <p:cNvPr id="10" name="CasellaDiTesto 9">
            <a:extLst>
              <a:ext uri="{FF2B5EF4-FFF2-40B4-BE49-F238E27FC236}">
                <a16:creationId xmlns:a16="http://schemas.microsoft.com/office/drawing/2014/main" id="{5CD543B9-BDED-4459-AACD-165D7AE10745}"/>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448428" y="159006"/>
            <a:ext cx="3851274" cy="75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7"/>
          <p:cNvSpPr txBox="1">
            <a:spLocks noGrp="1"/>
          </p:cNvSpPr>
          <p:nvPr>
            <p:ph type="subTitle" idx="1"/>
          </p:nvPr>
        </p:nvSpPr>
        <p:spPr>
          <a:xfrm>
            <a:off x="140677" y="1099123"/>
            <a:ext cx="8769230" cy="3613196"/>
          </a:xfrm>
          <a:prstGeom prst="rect">
            <a:avLst/>
          </a:prstGeom>
        </p:spPr>
        <p:txBody>
          <a:bodyPr spcFirstLastPara="1" wrap="square" lIns="91425" tIns="91425" rIns="91425" bIns="91425" anchor="t" anchorCtr="0">
            <a:noAutofit/>
          </a:bodyPr>
          <a:lstStyle/>
          <a:p>
            <a:pPr marL="0" lvl="0" indent="0" algn="just">
              <a:buNone/>
            </a:pPr>
            <a:endParaRPr lang="it-IT" b="1" dirty="0">
              <a:latin typeface="Times New Roman" panose="02020603050405020304" pitchFamily="18" charset="0"/>
              <a:cs typeface="Times New Roman" panose="02020603050405020304" pitchFamily="18" charset="0"/>
            </a:endParaRPr>
          </a:p>
          <a:p>
            <a:pPr marL="0" lvl="0" indent="0" algn="just">
              <a:buNone/>
            </a:pPr>
            <a:r>
              <a:rPr lang="it-IT" b="1" dirty="0">
                <a:latin typeface="Times New Roman" panose="02020603050405020304" pitchFamily="18" charset="0"/>
                <a:cs typeface="Times New Roman" panose="02020603050405020304" pitchFamily="18" charset="0"/>
              </a:rPr>
              <a:t>Punti di forza</a:t>
            </a:r>
            <a:r>
              <a:rPr lang="it-IT" dirty="0">
                <a:latin typeface="Times New Roman" panose="02020603050405020304" pitchFamily="18" charset="0"/>
                <a:cs typeface="Times New Roman" panose="02020603050405020304" pitchFamily="18" charset="0"/>
              </a:rPr>
              <a:t>: </a:t>
            </a:r>
          </a:p>
          <a:p>
            <a:pPr marL="0" lvl="0" indent="0" algn="just">
              <a:buNone/>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r>
              <a:rPr lang="it-IT" dirty="0">
                <a:latin typeface="Times New Roman" panose="02020603050405020304" pitchFamily="18" charset="0"/>
                <a:cs typeface="Times New Roman" panose="02020603050405020304" pitchFamily="18" charset="0"/>
              </a:rPr>
              <a:t>permettere agli studenti di entrare in gioco, di “essere soggetti di cultura”, di fare prove di democrazia in quanto vivono dinamiche relazionali che consentono loro di acquisire competenze e </a:t>
            </a:r>
            <a:r>
              <a:rPr lang="it-IT" dirty="0" err="1">
                <a:latin typeface="Times New Roman" panose="02020603050405020304" pitchFamily="18" charset="0"/>
                <a:cs typeface="Times New Roman" panose="02020603050405020304" pitchFamily="18" charset="0"/>
              </a:rPr>
              <a:t>saperi</a:t>
            </a:r>
            <a:r>
              <a:rPr lang="it-IT" dirty="0">
                <a:latin typeface="Times New Roman" panose="02020603050405020304" pitchFamily="18" charset="0"/>
                <a:cs typeface="Times New Roman" panose="02020603050405020304" pitchFamily="18" charset="0"/>
              </a:rPr>
              <a:t> di tipo cognitivo e di tipo socio-culturali, nella dimensione dell’uguaglianza, per “costruirsi” cittadini democratici della comunità mondiale;</a:t>
            </a:r>
          </a:p>
          <a:p>
            <a:pPr marL="285750" lvl="0" indent="-285750" algn="just">
              <a:buFontTx/>
              <a:buChar char="-"/>
            </a:pPr>
            <a:r>
              <a:rPr lang="it-IT" dirty="0">
                <a:latin typeface="Times New Roman" panose="02020603050405020304" pitchFamily="18" charset="0"/>
                <a:cs typeface="Times New Roman" panose="02020603050405020304" pitchFamily="18" charset="0"/>
              </a:rPr>
              <a:t>sperimentare attraverso la condivisione, prima in classe e poi in rete, il piacere della comunicazione delle proprie idee;</a:t>
            </a:r>
          </a:p>
          <a:p>
            <a:pPr marL="285750" indent="-285750" algn="just">
              <a:buFontTx/>
              <a:buChar char="-"/>
            </a:pPr>
            <a:r>
              <a:rPr lang="it-IT" dirty="0">
                <a:latin typeface="Times New Roman" panose="02020603050405020304" pitchFamily="18" charset="0"/>
                <a:cs typeface="Times New Roman" panose="02020603050405020304" pitchFamily="18" charset="0"/>
              </a:rPr>
              <a:t>rivedere, integrare quanto proposto da altri coetanei e insieme cooperare per realizzare un lavoro condiviso e comune a tutti grazie all’utilizzo della piattaforma Teams che supporta comunicazioni e collaborazioni anche a distanza;</a:t>
            </a:r>
          </a:p>
          <a:p>
            <a:pPr marL="285750" indent="-285750" algn="just">
              <a:buFontTx/>
              <a:buChar char="-"/>
            </a:pPr>
            <a:r>
              <a:rPr lang="it-IT" dirty="0">
                <a:latin typeface="Times New Roman" panose="02020603050405020304" pitchFamily="18" charset="0"/>
                <a:cs typeface="Times New Roman" panose="02020603050405020304" pitchFamily="18" charset="0"/>
              </a:rPr>
              <a:t>modificare punti di vista e mettere in relazione le varie posizioni. </a:t>
            </a:r>
          </a:p>
          <a:p>
            <a:pPr marL="285750" indent="-285750" algn="just">
              <a:buFontTx/>
              <a:buChar char="-"/>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722061" y="1036736"/>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Google Shape;214;p37">
            <a:extLst>
              <a:ext uri="{FF2B5EF4-FFF2-40B4-BE49-F238E27FC236}">
                <a16:creationId xmlns:a16="http://schemas.microsoft.com/office/drawing/2014/main" id="{00B84A7F-A6F2-45AB-BE7C-D19FA85B2B68}"/>
              </a:ext>
            </a:extLst>
          </p:cNvPr>
          <p:cNvSpPr txBox="1">
            <a:spLocks noGrp="1"/>
          </p:cNvSpPr>
          <p:nvPr>
            <p:ph type="title"/>
          </p:nvPr>
        </p:nvSpPr>
        <p:spPr>
          <a:xfrm>
            <a:off x="642307" y="159005"/>
            <a:ext cx="3851275" cy="1206500"/>
          </a:xfrm>
          <a:prstGeom prst="rect">
            <a:avLst/>
          </a:prstGeom>
        </p:spPr>
        <p:txBody>
          <a:bodyPr spcFirstLastPara="1" wrap="square" lIns="91425" tIns="91425" rIns="91425" bIns="91425" anchor="t" anchorCtr="0">
            <a:noAutofit/>
          </a:bodyPr>
          <a:lstStyle/>
          <a:p>
            <a:pPr algn="ctr"/>
            <a:r>
              <a:rPr lang="it-IT" sz="1600" b="1" dirty="0">
                <a:latin typeface="Times New Roman" panose="02020603050405020304" pitchFamily="18" charset="0"/>
                <a:cs typeface="Times New Roman" panose="02020603050405020304" pitchFamily="18" charset="0"/>
              </a:rPr>
              <a:t>PUNTI DI FORZA E CRITICITÀ EMERSE FINO AD ORA</a:t>
            </a:r>
          </a:p>
        </p:txBody>
      </p:sp>
      <p:sp>
        <p:nvSpPr>
          <p:cNvPr id="9" name="CasellaDiTesto 8">
            <a:extLst>
              <a:ext uri="{FF2B5EF4-FFF2-40B4-BE49-F238E27FC236}">
                <a16:creationId xmlns:a16="http://schemas.microsoft.com/office/drawing/2014/main" id="{71EDCA0D-87D7-4FCF-BF03-B94C05B4C0B5}"/>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2817192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5" name="Google Shape;215;p37"/>
          <p:cNvSpPr txBox="1">
            <a:spLocks noGrp="1"/>
          </p:cNvSpPr>
          <p:nvPr>
            <p:ph type="subTitle" idx="1"/>
          </p:nvPr>
        </p:nvSpPr>
        <p:spPr>
          <a:xfrm>
            <a:off x="140677" y="1099123"/>
            <a:ext cx="8769230" cy="3613196"/>
          </a:xfrm>
          <a:prstGeom prst="rect">
            <a:avLst/>
          </a:prstGeom>
        </p:spPr>
        <p:txBody>
          <a:bodyPr spcFirstLastPara="1" wrap="square" lIns="91425" tIns="91425" rIns="91425" bIns="91425" anchor="t" anchorCtr="0">
            <a:noAutofit/>
          </a:bodyPr>
          <a:lstStyle/>
          <a:p>
            <a:pPr marL="0" indent="0" algn="ctr">
              <a:lnSpc>
                <a:spcPct val="200000"/>
              </a:lnSpc>
              <a:buNone/>
            </a:pPr>
            <a:r>
              <a:rPr lang="it-IT" b="1" dirty="0">
                <a:latin typeface="Times New Roman" panose="02020603050405020304" pitchFamily="18" charset="0"/>
                <a:cs typeface="Times New Roman" panose="02020603050405020304" pitchFamily="18" charset="0"/>
              </a:rPr>
              <a:t>LA DIMENSIONE SOCIALE È UNO DEI MOTORI PIÙ POTENTI DI APPRENDIMENTO. </a:t>
            </a:r>
          </a:p>
          <a:p>
            <a:pPr marL="0" indent="0" algn="ctr">
              <a:lnSpc>
                <a:spcPct val="200000"/>
              </a:lnSpc>
              <a:buNone/>
            </a:pPr>
            <a:r>
              <a:rPr lang="it-IT" b="1" dirty="0">
                <a:latin typeface="Times New Roman" panose="02020603050405020304" pitchFamily="18" charset="0"/>
                <a:cs typeface="Times New Roman" panose="02020603050405020304" pitchFamily="18" charset="0"/>
              </a:rPr>
              <a:t>IL CONFRONTO, LO SCAMBIO E LA CONDIVISIONE ARRICCHISCONO CONOSCENZE, ABILITÀ COGNITIVE, PRATICHE E METODOLOGICHE E COSTITUISCONO OVVIAMENTE OCCASIONI PER L’ESERCIZIO DI COMPETENZE SOCIALI, CIVICHE E COMUNICATIVE.</a:t>
            </a:r>
          </a:p>
          <a:p>
            <a:pPr marL="0" indent="0" algn="just">
              <a:buNone/>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endParaRPr dirty="0">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71EDCA0D-87D7-4FCF-BF03-B94C05B4C0B5}"/>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333184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448428" y="159006"/>
            <a:ext cx="3851274" cy="75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7"/>
          <p:cNvSpPr txBox="1">
            <a:spLocks noGrp="1"/>
          </p:cNvSpPr>
          <p:nvPr>
            <p:ph type="subTitle" idx="1"/>
          </p:nvPr>
        </p:nvSpPr>
        <p:spPr>
          <a:xfrm>
            <a:off x="140677" y="1099123"/>
            <a:ext cx="8769230" cy="3613196"/>
          </a:xfrm>
          <a:prstGeom prst="rect">
            <a:avLst/>
          </a:prstGeom>
        </p:spPr>
        <p:txBody>
          <a:bodyPr spcFirstLastPara="1" wrap="square" lIns="91425" tIns="91425" rIns="91425" bIns="91425" anchor="t" anchorCtr="0">
            <a:noAutofit/>
          </a:bodyPr>
          <a:lstStyle/>
          <a:p>
            <a:pPr marL="0" lvl="0" indent="0" algn="just">
              <a:buNone/>
            </a:pPr>
            <a:endParaRPr lang="it-IT" b="1" dirty="0">
              <a:latin typeface="Times New Roman" panose="02020603050405020304" pitchFamily="18" charset="0"/>
              <a:cs typeface="Times New Roman" panose="02020603050405020304" pitchFamily="18" charset="0"/>
            </a:endParaRPr>
          </a:p>
          <a:p>
            <a:pPr marL="0" lvl="0" indent="0" algn="just">
              <a:buNone/>
            </a:pPr>
            <a:r>
              <a:rPr lang="it-IT" b="1" dirty="0">
                <a:latin typeface="Times New Roman" panose="02020603050405020304" pitchFamily="18" charset="0"/>
                <a:cs typeface="Times New Roman" panose="02020603050405020304" pitchFamily="18" charset="0"/>
              </a:rPr>
              <a:t>Punti di criticità</a:t>
            </a:r>
            <a:r>
              <a:rPr lang="it-IT" dirty="0">
                <a:latin typeface="Times New Roman" panose="02020603050405020304" pitchFamily="18" charset="0"/>
                <a:cs typeface="Times New Roman" panose="02020603050405020304" pitchFamily="18" charset="0"/>
              </a:rPr>
              <a:t>: </a:t>
            </a:r>
          </a:p>
          <a:p>
            <a:pPr marL="0" lvl="0" indent="0" algn="just">
              <a:buNone/>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r>
              <a:rPr lang="it-IT" dirty="0">
                <a:latin typeface="Times New Roman" panose="02020603050405020304" pitchFamily="18" charset="0"/>
                <a:cs typeface="Times New Roman" panose="02020603050405020304" pitchFamily="18" charset="0"/>
              </a:rPr>
              <a:t>non permette a tutti gli alunni coinvolti di partecipare al lavoro di correzione e revisione finale poiché si tratta di un testo collettivo d’Istituto. Ci troviamo di fronte alla sperimentazione di un micro testo collettivo all’interno di un macro testo collaborativo per il quale ogni classe dà il suo contributo;</a:t>
            </a:r>
          </a:p>
          <a:p>
            <a:pPr marL="285750" lvl="0" indent="-285750" algn="just">
              <a:buFontTx/>
              <a:buChar char="-"/>
            </a:pPr>
            <a:r>
              <a:rPr lang="it-IT" dirty="0">
                <a:latin typeface="Times New Roman" panose="02020603050405020304" pitchFamily="18" charset="0"/>
                <a:cs typeface="Times New Roman" panose="02020603050405020304" pitchFamily="18" charset="0"/>
              </a:rPr>
              <a:t>le singole classi non hanno un momento di condivisione comune con il grande gruppo anche se comunque, con il supporto dell’insegnante, hanno sempre modo di collegarsi su Teams per comunicare con le altre classi e per visionare l’evolversi della storia.</a:t>
            </a:r>
          </a:p>
          <a:p>
            <a:pPr marL="0" lvl="0" indent="0" algn="just">
              <a:buNone/>
            </a:pPr>
            <a:endParaRPr lang="it-IT" dirty="0">
              <a:latin typeface="Times New Roman" panose="02020603050405020304" pitchFamily="18" charset="0"/>
              <a:cs typeface="Times New Roman" panose="02020603050405020304" pitchFamily="18" charset="0"/>
            </a:endParaRPr>
          </a:p>
          <a:p>
            <a:pPr marL="285750" lvl="0" indent="-285750" algn="just">
              <a:buFontTx/>
              <a:buChar char="-"/>
            </a:pP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722061" y="1036736"/>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Google Shape;214;p37">
            <a:extLst>
              <a:ext uri="{FF2B5EF4-FFF2-40B4-BE49-F238E27FC236}">
                <a16:creationId xmlns:a16="http://schemas.microsoft.com/office/drawing/2014/main" id="{00B84A7F-A6F2-45AB-BE7C-D19FA85B2B68}"/>
              </a:ext>
            </a:extLst>
          </p:cNvPr>
          <p:cNvSpPr txBox="1">
            <a:spLocks noGrp="1"/>
          </p:cNvSpPr>
          <p:nvPr>
            <p:ph type="title"/>
          </p:nvPr>
        </p:nvSpPr>
        <p:spPr>
          <a:xfrm>
            <a:off x="448428" y="159006"/>
            <a:ext cx="3851275" cy="1206500"/>
          </a:xfrm>
          <a:prstGeom prst="rect">
            <a:avLst/>
          </a:prstGeom>
        </p:spPr>
        <p:txBody>
          <a:bodyPr spcFirstLastPara="1" wrap="square" lIns="91425" tIns="91425" rIns="91425" bIns="91425" anchor="t" anchorCtr="0">
            <a:noAutofit/>
          </a:bodyPr>
          <a:lstStyle/>
          <a:p>
            <a:pPr algn="ctr"/>
            <a:r>
              <a:rPr lang="it-IT" sz="1600" b="1" dirty="0">
                <a:latin typeface="Times New Roman" panose="02020603050405020304" pitchFamily="18" charset="0"/>
                <a:cs typeface="Times New Roman" panose="02020603050405020304" pitchFamily="18" charset="0"/>
              </a:rPr>
              <a:t>PUNTI DI FORZA E CRITICITÀ EMERSE FINO AD ORA</a:t>
            </a:r>
          </a:p>
        </p:txBody>
      </p:sp>
      <p:sp>
        <p:nvSpPr>
          <p:cNvPr id="9" name="CasellaDiTesto 8">
            <a:extLst>
              <a:ext uri="{FF2B5EF4-FFF2-40B4-BE49-F238E27FC236}">
                <a16:creationId xmlns:a16="http://schemas.microsoft.com/office/drawing/2014/main" id="{71EDCA0D-87D7-4FCF-BF03-B94C05B4C0B5}"/>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extLst>
      <p:ext uri="{BB962C8B-B14F-4D97-AF65-F5344CB8AC3E}">
        <p14:creationId xmlns:p14="http://schemas.microsoft.com/office/powerpoint/2010/main" val="1935401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9" name="CasellaDiTesto 8">
            <a:extLst>
              <a:ext uri="{FF2B5EF4-FFF2-40B4-BE49-F238E27FC236}">
                <a16:creationId xmlns:a16="http://schemas.microsoft.com/office/drawing/2014/main" id="{71EDCA0D-87D7-4FCF-BF03-B94C05B4C0B5}"/>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pic>
        <p:nvPicPr>
          <p:cNvPr id="6148" name="Picture 4" descr="Le vere parole di Don Milani - la Repubbl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75845" cy="527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892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2"/>
          <p:cNvSpPr/>
          <p:nvPr/>
        </p:nvSpPr>
        <p:spPr>
          <a:xfrm>
            <a:off x="720000" y="705471"/>
            <a:ext cx="6829164" cy="455779"/>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2"/>
          <p:cNvSpPr txBox="1">
            <a:spLocks noGrp="1"/>
          </p:cNvSpPr>
          <p:nvPr>
            <p:ph type="title"/>
          </p:nvPr>
        </p:nvSpPr>
        <p:spPr>
          <a:xfrm>
            <a:off x="720000" y="581747"/>
            <a:ext cx="7704000" cy="52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latin typeface="Times New Roman" panose="02020603050405020304" pitchFamily="18" charset="0"/>
                <a:cs typeface="Times New Roman" panose="02020603050405020304" pitchFamily="18" charset="0"/>
              </a:rPr>
              <a:t>OBIETTIVI E FINALITÀ</a:t>
            </a:r>
          </a:p>
        </p:txBody>
      </p:sp>
      <p:sp>
        <p:nvSpPr>
          <p:cNvPr id="154" name="Google Shape;154;p32"/>
          <p:cNvSpPr txBox="1">
            <a:spLocks noGrp="1"/>
          </p:cNvSpPr>
          <p:nvPr>
            <p:ph type="body" idx="1"/>
          </p:nvPr>
        </p:nvSpPr>
        <p:spPr>
          <a:xfrm>
            <a:off x="315531" y="985926"/>
            <a:ext cx="8732215" cy="3539801"/>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100" dirty="0"/>
              <a:t>.</a:t>
            </a:r>
            <a:endParaRPr sz="1400" dirty="0">
              <a:latin typeface="Times New Roman" panose="02020603050405020304" pitchFamily="18" charset="0"/>
              <a:cs typeface="Times New Roman" panose="02020603050405020304" pitchFamily="18" charset="0"/>
            </a:endParaRPr>
          </a:p>
          <a:p>
            <a:pPr marL="0" lvl="0" indent="0" algn="l" rtl="0">
              <a:spcBef>
                <a:spcPts val="1600"/>
              </a:spcBef>
              <a:spcAft>
                <a:spcPts val="0"/>
              </a:spcAft>
              <a:buNone/>
            </a:pPr>
            <a:r>
              <a:rPr lang="it-IT" sz="1400" dirty="0">
                <a:latin typeface="Times New Roman" panose="02020603050405020304" pitchFamily="18" charset="0"/>
                <a:cs typeface="Times New Roman" panose="02020603050405020304" pitchFamily="18" charset="0"/>
              </a:rPr>
              <a:t>Gli alunni della scuola Primaria e Secondaria di Primo Grado dell’Istituto Comprensivo «Don Milani» di Lanciano hanno partecipato attivamente e con grande interesse all’ideazione e alla stesura del testo collettivo d’Istituto dal titolo: </a:t>
            </a:r>
            <a:r>
              <a:rPr lang="it-IT" sz="1400" b="1" i="1" dirty="0">
                <a:latin typeface="Times New Roman" panose="02020603050405020304" pitchFamily="18" charset="0"/>
                <a:cs typeface="Times New Roman" panose="02020603050405020304" pitchFamily="18" charset="0"/>
              </a:rPr>
              <a:t>IL PESO DELLE PAROLE</a:t>
            </a:r>
            <a:r>
              <a:rPr lang="it-IT" sz="1400" b="1" dirty="0">
                <a:latin typeface="Times New Roman" panose="02020603050405020304" pitchFamily="18" charset="0"/>
                <a:cs typeface="Times New Roman" panose="02020603050405020304" pitchFamily="18" charset="0"/>
              </a:rPr>
              <a:t>.</a:t>
            </a:r>
            <a:endParaRPr lang="it-IT" sz="1400" dirty="0">
              <a:latin typeface="Times New Roman" panose="02020603050405020304" pitchFamily="18" charset="0"/>
              <a:cs typeface="Times New Roman" panose="02020603050405020304" pitchFamily="18" charset="0"/>
            </a:endParaRPr>
          </a:p>
          <a:p>
            <a:pPr marL="0" lvl="0" indent="0" algn="l" rtl="0">
              <a:spcBef>
                <a:spcPts val="1600"/>
              </a:spcBef>
              <a:spcAft>
                <a:spcPts val="0"/>
              </a:spcAft>
              <a:buNone/>
            </a:pPr>
            <a:r>
              <a:rPr lang="it-IT" sz="1400" dirty="0">
                <a:latin typeface="Times New Roman" panose="02020603050405020304" pitchFamily="18" charset="0"/>
                <a:cs typeface="Times New Roman" panose="02020603050405020304" pitchFamily="18" charset="0"/>
              </a:rPr>
              <a:t>La realizzazione di un testo collettivo vuole essere una forma di dialogo, uno strumento di comunicazione nei confronti di tutti coloro che hanno voglia di ascoltare la voce di chi ha qualcosa da raccontare senza preoccuparsi della forma ma con interesse per il contenuto.</a:t>
            </a:r>
          </a:p>
          <a:p>
            <a:pPr marL="0" lvl="0" indent="0" algn="l" rtl="0">
              <a:spcBef>
                <a:spcPts val="1600"/>
              </a:spcBef>
              <a:spcAft>
                <a:spcPts val="0"/>
              </a:spcAft>
              <a:buNone/>
            </a:pPr>
            <a:r>
              <a:rPr lang="it-IT" sz="1400" dirty="0">
                <a:latin typeface="Times New Roman" panose="02020603050405020304" pitchFamily="18" charset="0"/>
                <a:cs typeface="Times New Roman" panose="02020603050405020304" pitchFamily="18" charset="0"/>
              </a:rPr>
              <a:t>Scrivere collettivamente è anche offrire agli altri, che scrivono con noi, il proprio pensiero e sforzarsi di comprendere il loro. Questo è un aspetto importantissimo: accettare le opinioni di tutti, abituarsi all’ascolto, ridimensionare se stessi e saper riconoscere che la propria opinione non sempre è la più giusta, cercare l’interesse collettivo. </a:t>
            </a:r>
          </a:p>
          <a:p>
            <a:pPr marL="0" lvl="0" indent="0" algn="l" rtl="0">
              <a:spcBef>
                <a:spcPts val="1600"/>
              </a:spcBef>
              <a:spcAft>
                <a:spcPts val="0"/>
              </a:spcAft>
              <a:buNone/>
            </a:pPr>
            <a:r>
              <a:rPr lang="it-IT" sz="1400" dirty="0">
                <a:latin typeface="Times New Roman" panose="02020603050405020304" pitchFamily="18" charset="0"/>
                <a:cs typeface="Times New Roman" panose="02020603050405020304" pitchFamily="18" charset="0"/>
              </a:rPr>
              <a:t>La scrittura collettiva abitua quindi a confrontarsi, a riflettere sull’utilizzo delle parole, ad avere una nostra opinione e ad argomentarla. Essa ha quindi sia un valore pedagogico che politico: dominare il linguaggio per non essere dominati da tutti coloro che lo maneggiano meglio di noi. Ogni considerazione di tempo e fatica deve sparire di fronte a questo.</a:t>
            </a:r>
          </a:p>
          <a:p>
            <a:pPr marL="0" lvl="0" indent="0" algn="l" rtl="0">
              <a:spcBef>
                <a:spcPts val="1600"/>
              </a:spcBef>
              <a:spcAft>
                <a:spcPts val="0"/>
              </a:spcAft>
              <a:buNone/>
            </a:pPr>
            <a:r>
              <a:rPr lang="it-IT" sz="1100" dirty="0"/>
              <a:t>  </a:t>
            </a:r>
            <a:endParaRPr sz="1100" dirty="0"/>
          </a:p>
        </p:txBody>
      </p:sp>
      <p:sp>
        <p:nvSpPr>
          <p:cNvPr id="5" name="Google Shape;152;p32">
            <a:extLst>
              <a:ext uri="{FF2B5EF4-FFF2-40B4-BE49-F238E27FC236}">
                <a16:creationId xmlns:a16="http://schemas.microsoft.com/office/drawing/2014/main" id="{C99D4E9C-D07C-434C-92D4-3BFE0ED37CDF}"/>
              </a:ext>
            </a:extLst>
          </p:cNvPr>
          <p:cNvSpPr/>
          <p:nvPr/>
        </p:nvSpPr>
        <p:spPr>
          <a:xfrm>
            <a:off x="1440000" y="84221"/>
            <a:ext cx="6789102" cy="504629"/>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3;p32">
            <a:extLst>
              <a:ext uri="{FF2B5EF4-FFF2-40B4-BE49-F238E27FC236}">
                <a16:creationId xmlns:a16="http://schemas.microsoft.com/office/drawing/2014/main" id="{4D16B7AE-5C74-47C0-B045-75C21CAD0777}"/>
              </a:ext>
            </a:extLst>
          </p:cNvPr>
          <p:cNvSpPr txBox="1">
            <a:spLocks/>
          </p:cNvSpPr>
          <p:nvPr/>
        </p:nvSpPr>
        <p:spPr>
          <a:xfrm>
            <a:off x="1440000" y="-32400"/>
            <a:ext cx="7704000" cy="520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layfair Display"/>
              <a:buNone/>
              <a:defRPr sz="3600" b="0" i="0" u="none" strike="noStrike" cap="none">
                <a:solidFill>
                  <a:schemeClr val="dk1"/>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2pPr>
            <a:lvl3pPr marR="0" lvl="2"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3pPr>
            <a:lvl4pPr marR="0" lvl="3"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4pPr>
            <a:lvl5pPr marR="0" lvl="4"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5pPr>
            <a:lvl6pPr marR="0" lvl="5"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6pPr>
            <a:lvl7pPr marR="0" lvl="6"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7pPr>
            <a:lvl8pPr marR="0" lvl="7"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8pPr>
            <a:lvl9pPr marR="0" lvl="8" algn="l" rtl="0">
              <a:lnSpc>
                <a:spcPct val="100000"/>
              </a:lnSpc>
              <a:spcBef>
                <a:spcPts val="0"/>
              </a:spcBef>
              <a:spcAft>
                <a:spcPts val="0"/>
              </a:spcAft>
              <a:buClr>
                <a:schemeClr val="dk1"/>
              </a:buClr>
              <a:buSzPts val="3600"/>
              <a:buFont typeface="Playfair Display"/>
              <a:buNone/>
              <a:defRPr sz="3600" b="0" i="0" u="none" strike="noStrike" cap="none">
                <a:solidFill>
                  <a:schemeClr val="dk1"/>
                </a:solidFill>
                <a:latin typeface="Playfair Display"/>
                <a:ea typeface="Playfair Display"/>
                <a:cs typeface="Playfair Display"/>
                <a:sym typeface="Playfair Display"/>
              </a:defRPr>
            </a:lvl9pPr>
          </a:lstStyle>
          <a:p>
            <a:r>
              <a:rPr lang="en-GB" dirty="0">
                <a:latin typeface="Times New Roman" panose="02020603050405020304" pitchFamily="18" charset="0"/>
                <a:cs typeface="Times New Roman" panose="02020603050405020304" pitchFamily="18" charset="0"/>
              </a:rPr>
              <a:t>DESTINATARI</a:t>
            </a:r>
          </a:p>
        </p:txBody>
      </p:sp>
      <p:sp>
        <p:nvSpPr>
          <p:cNvPr id="2" name="CasellaDiTesto 1">
            <a:extLst>
              <a:ext uri="{FF2B5EF4-FFF2-40B4-BE49-F238E27FC236}">
                <a16:creationId xmlns:a16="http://schemas.microsoft.com/office/drawing/2014/main" id="{320AA400-89F6-4C54-940C-BD8978D2EFA0}"/>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6"/>
          <p:cNvSpPr/>
          <p:nvPr/>
        </p:nvSpPr>
        <p:spPr>
          <a:xfrm>
            <a:off x="157274" y="755175"/>
            <a:ext cx="6340800" cy="3456300"/>
          </a:xfrm>
          <a:prstGeom prst="rect">
            <a:avLst/>
          </a:prstGeom>
          <a:solidFill>
            <a:schemeClr val="lt1"/>
          </a:solidFill>
          <a:ln>
            <a:noFill/>
          </a:ln>
          <a:effectLst>
            <a:outerShdw blurRad="114300" dist="95250" dir="342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6"/>
          <p:cNvSpPr/>
          <p:nvPr/>
        </p:nvSpPr>
        <p:spPr>
          <a:xfrm>
            <a:off x="380315" y="966508"/>
            <a:ext cx="5925600" cy="307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6"/>
          <p:cNvSpPr txBox="1">
            <a:spLocks noGrp="1"/>
          </p:cNvSpPr>
          <p:nvPr>
            <p:ph type="title" idx="2"/>
          </p:nvPr>
        </p:nvSpPr>
        <p:spPr>
          <a:xfrm>
            <a:off x="720000" y="945525"/>
            <a:ext cx="1133700" cy="90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01</a:t>
            </a:r>
            <a:endParaRPr dirty="0"/>
          </a:p>
        </p:txBody>
      </p:sp>
      <p:sp>
        <p:nvSpPr>
          <p:cNvPr id="204" name="Google Shape;204;p36"/>
          <p:cNvSpPr txBox="1">
            <a:spLocks noGrp="1"/>
          </p:cNvSpPr>
          <p:nvPr>
            <p:ph type="title"/>
          </p:nvPr>
        </p:nvSpPr>
        <p:spPr>
          <a:xfrm>
            <a:off x="825100" y="2478463"/>
            <a:ext cx="5036031" cy="525000"/>
          </a:xfrm>
          <a:prstGeom prst="rect">
            <a:avLst/>
          </a:prstGeom>
        </p:spPr>
        <p:txBody>
          <a:bodyPr spcFirstLastPara="1" wrap="square" lIns="91425" tIns="91425" rIns="91425" bIns="91425" anchor="ctr" anchorCtr="0">
            <a:noAutofit/>
          </a:bodyPr>
          <a:lstStyle/>
          <a:p>
            <a:pPr algn="l"/>
            <a:r>
              <a:rPr lang="en-GB" dirty="0"/>
              <a:t>DESCRIZIONE ATTIVITÀ </a:t>
            </a:r>
            <a:br>
              <a:rPr lang="en-GB" dirty="0"/>
            </a:br>
            <a:endParaRPr dirty="0"/>
          </a:p>
        </p:txBody>
      </p:sp>
      <p:cxnSp>
        <p:nvCxnSpPr>
          <p:cNvPr id="206" name="Google Shape;206;p36"/>
          <p:cNvCxnSpPr/>
          <p:nvPr/>
        </p:nvCxnSpPr>
        <p:spPr>
          <a:xfrm>
            <a:off x="825100" y="1896675"/>
            <a:ext cx="739500" cy="0"/>
          </a:xfrm>
          <a:prstGeom prst="straightConnector1">
            <a:avLst/>
          </a:prstGeom>
          <a:noFill/>
          <a:ln w="28575" cap="flat" cmpd="sng">
            <a:solidFill>
              <a:schemeClr val="dk1"/>
            </a:solidFill>
            <a:prstDash val="solid"/>
            <a:round/>
            <a:headEnd type="none" w="med" len="med"/>
            <a:tailEnd type="none" w="med" len="med"/>
          </a:ln>
        </p:spPr>
      </p:cxnSp>
      <p:sp>
        <p:nvSpPr>
          <p:cNvPr id="12" name="CasellaDiTesto 11">
            <a:extLst>
              <a:ext uri="{FF2B5EF4-FFF2-40B4-BE49-F238E27FC236}">
                <a16:creationId xmlns:a16="http://schemas.microsoft.com/office/drawing/2014/main" id="{8EFCB3F1-1615-4B75-9EC7-44ED34ACD59D}"/>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300021" y="158279"/>
            <a:ext cx="4520215" cy="1209225"/>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7"/>
          <p:cNvSpPr txBox="1">
            <a:spLocks noGrp="1"/>
          </p:cNvSpPr>
          <p:nvPr>
            <p:ph type="title"/>
          </p:nvPr>
        </p:nvSpPr>
        <p:spPr>
          <a:xfrm>
            <a:off x="402495" y="447762"/>
            <a:ext cx="4702700" cy="1206600"/>
          </a:xfrm>
          <a:prstGeom prst="rect">
            <a:avLst/>
          </a:prstGeom>
        </p:spPr>
        <p:txBody>
          <a:bodyPr spcFirstLastPara="1" wrap="square" lIns="91425" tIns="91425" rIns="91425" bIns="91425" anchor="t" anchorCtr="0">
            <a:noAutofit/>
          </a:bodyPr>
          <a:lstStyle/>
          <a:p>
            <a:r>
              <a:rPr lang="it-IT" sz="1600" b="1" i="0" u="none" strike="noStrike" baseline="0" dirty="0">
                <a:latin typeface="Times New Roman" panose="02020603050405020304" pitchFamily="18" charset="0"/>
                <a:cs typeface="Times New Roman" panose="02020603050405020304" pitchFamily="18" charset="0"/>
              </a:rPr>
              <a:t>COME È NATA L’IDEA DELL’ATTIVITÀ?</a:t>
            </a:r>
            <a:endParaRPr sz="1600" b="1" dirty="0">
              <a:latin typeface="Times New Roman" panose="02020603050405020304" pitchFamily="18" charset="0"/>
              <a:cs typeface="Times New Roman" panose="02020603050405020304" pitchFamily="18" charset="0"/>
            </a:endParaRPr>
          </a:p>
        </p:txBody>
      </p:sp>
      <p:sp>
        <p:nvSpPr>
          <p:cNvPr id="215" name="Google Shape;215;p37"/>
          <p:cNvSpPr txBox="1">
            <a:spLocks noGrp="1"/>
          </p:cNvSpPr>
          <p:nvPr>
            <p:ph type="subTitle" idx="1"/>
          </p:nvPr>
        </p:nvSpPr>
        <p:spPr>
          <a:xfrm>
            <a:off x="140677" y="2413600"/>
            <a:ext cx="8898820" cy="2504357"/>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latin typeface="Times New Roman" panose="02020603050405020304" pitchFamily="18" charset="0"/>
                <a:cs typeface="Times New Roman" panose="02020603050405020304" pitchFamily="18" charset="0"/>
              </a:rPr>
              <a:t>L’idea nasce da un gioco divertente che abitualmente facevo con la mia famiglia quando ero bambina.</a:t>
            </a:r>
          </a:p>
          <a:p>
            <a:pPr marL="0" lvl="0" indent="0" algn="just" rtl="0">
              <a:spcBef>
                <a:spcPts val="0"/>
              </a:spcBef>
              <a:spcAft>
                <a:spcPts val="0"/>
              </a:spcAft>
              <a:buNone/>
            </a:pPr>
            <a:r>
              <a:rPr lang="it-IT" dirty="0">
                <a:latin typeface="Times New Roman" panose="02020603050405020304" pitchFamily="18" charset="0"/>
                <a:cs typeface="Times New Roman" panose="02020603050405020304" pitchFamily="18" charset="0"/>
              </a:rPr>
              <a:t>Prendere un foglio bianco per iniziare a scrivere frasi a turno che poi venivano combinate tra loro fino ad ottenere un testo unico. Ognuno scriveva avendo come punto di partenza il punto di arrivo (la frase conclusiva) dell’altro.</a:t>
            </a:r>
          </a:p>
          <a:p>
            <a:pPr marL="0" lvl="0" indent="0" algn="just" rtl="0">
              <a:spcBef>
                <a:spcPts val="0"/>
              </a:spcBef>
              <a:spcAft>
                <a:spcPts val="0"/>
              </a:spcAft>
              <a:buNone/>
            </a:pPr>
            <a:r>
              <a:rPr lang="it-IT" dirty="0">
                <a:latin typeface="Times New Roman" panose="02020603050405020304" pitchFamily="18" charset="0"/>
                <a:cs typeface="Times New Roman" panose="02020603050405020304" pitchFamily="18" charset="0"/>
              </a:rPr>
              <a:t>Con l’avvicinarsi della Giornata Nazionale contro il fenomeno del bullismo e del </a:t>
            </a:r>
            <a:r>
              <a:rPr lang="it-IT" dirty="0" err="1">
                <a:latin typeface="Times New Roman" panose="02020603050405020304" pitchFamily="18" charset="0"/>
                <a:cs typeface="Times New Roman" panose="02020603050405020304" pitchFamily="18" charset="0"/>
              </a:rPr>
              <a:t>cyberbullismo</a:t>
            </a:r>
            <a:r>
              <a:rPr lang="it-IT" dirty="0">
                <a:latin typeface="Times New Roman" panose="02020603050405020304" pitchFamily="18" charset="0"/>
                <a:cs typeface="Times New Roman" panose="02020603050405020304" pitchFamily="18" charset="0"/>
              </a:rPr>
              <a:t>, ho pensato che forse non poteva esserci occasione migliore per proporre questa attività, rivisitata e contestualizzata alla luce del metodo della scrittura collettiva elaborato da don Lorenzo Milani, con l’obiettivo di contribuire ad accrescere nei ragazzi l’interesse e il senso di responsabilità nei confronti di tali tematiche.</a:t>
            </a: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750100" y="1505968"/>
            <a:ext cx="1264500" cy="0"/>
          </a:xfrm>
          <a:prstGeom prst="straightConnector1">
            <a:avLst/>
          </a:prstGeom>
          <a:noFill/>
          <a:ln w="28575" cap="flat" cmpd="sng">
            <a:solidFill>
              <a:schemeClr val="dk1"/>
            </a:solidFill>
            <a:prstDash val="solid"/>
            <a:round/>
            <a:headEnd type="none" w="med" len="med"/>
            <a:tailEnd type="none" w="med" len="med"/>
          </a:ln>
        </p:spPr>
      </p:cxnSp>
      <p:sp>
        <p:nvSpPr>
          <p:cNvPr id="8" name="CasellaDiTesto 7">
            <a:extLst>
              <a:ext uri="{FF2B5EF4-FFF2-40B4-BE49-F238E27FC236}">
                <a16:creationId xmlns:a16="http://schemas.microsoft.com/office/drawing/2014/main" id="{B63B60E0-7B26-4DB5-BB75-7AD9D48D67BA}"/>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pic>
        <p:nvPicPr>
          <p:cNvPr id="9" name="Immagine 8" descr="C:\Users\Utente\Downloads\WhatsApp Image 2021-02-05 at 20.44.46.jpeg"/>
          <p:cNvPicPr/>
          <p:nvPr/>
        </p:nvPicPr>
        <p:blipFill>
          <a:blip r:embed="rId3">
            <a:extLst>
              <a:ext uri="{28A0092B-C50C-407E-A947-70E740481C1C}">
                <a14:useLocalDpi xmlns:a14="http://schemas.microsoft.com/office/drawing/2010/main" val="0"/>
              </a:ext>
            </a:extLst>
          </a:blip>
          <a:srcRect/>
          <a:stretch>
            <a:fillRect/>
          </a:stretch>
        </p:blipFill>
        <p:spPr bwMode="auto">
          <a:xfrm>
            <a:off x="5105195" y="161757"/>
            <a:ext cx="3933581" cy="2251843"/>
          </a:xfrm>
          <a:prstGeom prst="rect">
            <a:avLst/>
          </a:prstGeom>
          <a:noFill/>
          <a:ln>
            <a:noFill/>
          </a:ln>
        </p:spPr>
      </p:pic>
    </p:spTree>
    <p:extLst>
      <p:ext uri="{BB962C8B-B14F-4D97-AF65-F5344CB8AC3E}">
        <p14:creationId xmlns:p14="http://schemas.microsoft.com/office/powerpoint/2010/main" val="373986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37"/>
          <p:cNvSpPr/>
          <p:nvPr/>
        </p:nvSpPr>
        <p:spPr>
          <a:xfrm>
            <a:off x="336885" y="1001539"/>
            <a:ext cx="4750929" cy="1258309"/>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7"/>
          <p:cNvSpPr txBox="1">
            <a:spLocks noGrp="1"/>
          </p:cNvSpPr>
          <p:nvPr>
            <p:ph type="title"/>
          </p:nvPr>
        </p:nvSpPr>
        <p:spPr>
          <a:xfrm>
            <a:off x="336885" y="1053248"/>
            <a:ext cx="4750930" cy="868888"/>
          </a:xfrm>
          <a:prstGeom prst="rect">
            <a:avLst/>
          </a:prstGeom>
        </p:spPr>
        <p:txBody>
          <a:bodyPr spcFirstLastPara="1" wrap="square" lIns="91425" tIns="91425" rIns="91425" bIns="91425" anchor="t" anchorCtr="0">
            <a:noAutofit/>
          </a:bodyPr>
          <a:lstStyle/>
          <a:p>
            <a:pPr algn="ctr"/>
            <a:r>
              <a:rPr lang="it-IT" sz="1600" b="1" dirty="0">
                <a:latin typeface="Times New Roman" panose="02020603050405020304" pitchFamily="18" charset="0"/>
                <a:cs typeface="Times New Roman" panose="02020603050405020304" pitchFamily="18" charset="0"/>
              </a:rPr>
              <a:t>DESCRIZIONE DELLE AZIONI INTRAPRESE E</a:t>
            </a:r>
            <a:br>
              <a:rPr lang="it-IT" sz="1600" b="1" dirty="0">
                <a:latin typeface="Times New Roman" panose="02020603050405020304" pitchFamily="18" charset="0"/>
                <a:cs typeface="Times New Roman" panose="02020603050405020304" pitchFamily="18" charset="0"/>
              </a:rPr>
            </a:br>
            <a:r>
              <a:rPr lang="it-IT" sz="1600" b="1" dirty="0">
                <a:latin typeface="Times New Roman" panose="02020603050405020304" pitchFamily="18" charset="0"/>
                <a:cs typeface="Times New Roman" panose="02020603050405020304" pitchFamily="18" charset="0"/>
              </a:rPr>
              <a:t>ATTUATE PER LA REALIZZAZIONE</a:t>
            </a:r>
            <a:br>
              <a:rPr lang="it-IT" sz="1600" b="1" dirty="0">
                <a:latin typeface="Times New Roman" panose="02020603050405020304" pitchFamily="18" charset="0"/>
                <a:cs typeface="Times New Roman" panose="02020603050405020304" pitchFamily="18" charset="0"/>
              </a:rPr>
            </a:br>
            <a:r>
              <a:rPr lang="it-IT" sz="1600" b="1" dirty="0">
                <a:latin typeface="Times New Roman" panose="02020603050405020304" pitchFamily="18" charset="0"/>
                <a:cs typeface="Times New Roman" panose="02020603050405020304" pitchFamily="18" charset="0"/>
              </a:rPr>
              <a:t>DELL’ATTIVITÀ</a:t>
            </a:r>
            <a:endParaRPr sz="1600" b="1" dirty="0">
              <a:latin typeface="Times New Roman" panose="02020603050405020304" pitchFamily="18" charset="0"/>
              <a:cs typeface="Times New Roman" panose="02020603050405020304" pitchFamily="18" charset="0"/>
            </a:endParaRPr>
          </a:p>
        </p:txBody>
      </p:sp>
      <p:sp>
        <p:nvSpPr>
          <p:cNvPr id="215" name="Google Shape;215;p37"/>
          <p:cNvSpPr txBox="1">
            <a:spLocks noGrp="1"/>
          </p:cNvSpPr>
          <p:nvPr>
            <p:ph type="subTitle" idx="1"/>
          </p:nvPr>
        </p:nvSpPr>
        <p:spPr>
          <a:xfrm>
            <a:off x="506207" y="2597561"/>
            <a:ext cx="4470893" cy="1084817"/>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latin typeface="Times New Roman" panose="02020603050405020304" pitchFamily="18" charset="0"/>
                <a:cs typeface="Times New Roman" panose="02020603050405020304" pitchFamily="18" charset="0"/>
              </a:rPr>
              <a:t>Dopo aver condiviso l’idea con alcuni colleghi e progettato il percorso creativo, si è passati all’azione…</a:t>
            </a:r>
            <a:endParaRPr dirty="0">
              <a:latin typeface="Times New Roman" panose="02020603050405020304" pitchFamily="18" charset="0"/>
              <a:cs typeface="Times New Roman" panose="02020603050405020304" pitchFamily="18" charset="0"/>
            </a:endParaRPr>
          </a:p>
        </p:txBody>
      </p:sp>
      <p:cxnSp>
        <p:nvCxnSpPr>
          <p:cNvPr id="216" name="Google Shape;216;p37"/>
          <p:cNvCxnSpPr/>
          <p:nvPr/>
        </p:nvCxnSpPr>
        <p:spPr>
          <a:xfrm>
            <a:off x="683237" y="2259848"/>
            <a:ext cx="1264500" cy="0"/>
          </a:xfrm>
          <a:prstGeom prst="straightConnector1">
            <a:avLst/>
          </a:prstGeom>
          <a:noFill/>
          <a:ln w="28575" cap="flat" cmpd="sng">
            <a:solidFill>
              <a:schemeClr val="dk1"/>
            </a:solidFill>
            <a:prstDash val="solid"/>
            <a:round/>
            <a:headEnd type="none" w="med" len="med"/>
            <a:tailEnd type="none" w="med" len="med"/>
          </a:ln>
        </p:spPr>
      </p:cxnSp>
      <p:sp>
        <p:nvSpPr>
          <p:cNvPr id="9" name="CasellaDiTesto 8">
            <a:extLst>
              <a:ext uri="{FF2B5EF4-FFF2-40B4-BE49-F238E27FC236}">
                <a16:creationId xmlns:a16="http://schemas.microsoft.com/office/drawing/2014/main" id="{0B994311-47BB-4174-8736-978D625DDABB}"/>
              </a:ext>
            </a:extLst>
          </p:cNvPr>
          <p:cNvSpPr txBox="1"/>
          <p:nvPr/>
        </p:nvSpPr>
        <p:spPr>
          <a:xfrm>
            <a:off x="140677" y="4866501"/>
            <a:ext cx="2427268" cy="215444"/>
          </a:xfrm>
          <a:prstGeom prst="rect">
            <a:avLst/>
          </a:prstGeom>
          <a:noFill/>
        </p:spPr>
        <p:txBody>
          <a:bodyPr wrap="none" rtlCol="0">
            <a:spAutoFit/>
          </a:bodyPr>
          <a:lstStyle/>
          <a:p>
            <a:r>
              <a:rPr lang="it-IT" sz="800" b="1" dirty="0">
                <a:solidFill>
                  <a:schemeClr val="dk1"/>
                </a:solidFill>
                <a:latin typeface="Candara" panose="020E0502030303020204" pitchFamily="34" charset="0"/>
                <a:sym typeface="Playfair Display"/>
              </a:rPr>
              <a:t>BUONE PRASSI DIDATTICHE – «DON MILANI E NOI»</a:t>
            </a:r>
          </a:p>
        </p:txBody>
      </p:sp>
      <p:pic>
        <p:nvPicPr>
          <p:cNvPr id="1026" name="Picture 2" descr="Condividere è Bello - Mr.L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522" y="1001539"/>
            <a:ext cx="3567031" cy="27867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6648" y="799563"/>
            <a:ext cx="5559134" cy="2193840"/>
          </a:xfrm>
        </p:spPr>
        <p:txBody>
          <a:bodyPr/>
          <a:lstStyle/>
          <a:p>
            <a:pPr marL="114300" indent="0">
              <a:buNone/>
            </a:pPr>
            <a:endParaRPr lang="it-IT" b="1" dirty="0">
              <a:latin typeface="Times New Roman" panose="02020603050405020304" pitchFamily="18" charset="0"/>
              <a:cs typeface="Times New Roman" panose="02020603050405020304" pitchFamily="18" charset="0"/>
            </a:endParaRPr>
          </a:p>
          <a:p>
            <a:pPr marL="114300" indent="0">
              <a:buNone/>
            </a:pPr>
            <a:endParaRPr lang="it-IT" b="1" dirty="0">
              <a:latin typeface="Times New Roman" panose="02020603050405020304" pitchFamily="18" charset="0"/>
              <a:cs typeface="Times New Roman" panose="02020603050405020304" pitchFamily="18" charset="0"/>
            </a:endParaRPr>
          </a:p>
          <a:p>
            <a:pPr marL="114300" indent="0">
              <a:buNone/>
            </a:pPr>
            <a:endParaRPr lang="it-IT"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Prima fase - scelta del tema e del lettore</a:t>
            </a: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La prima cosa da fare è capire cos’è che ci spinge a scrivere.</a:t>
            </a:r>
          </a:p>
          <a:p>
            <a:pPr marL="114300" indent="0" algn="just">
              <a:buNone/>
            </a:pPr>
            <a:r>
              <a:rPr lang="it-IT" dirty="0">
                <a:latin typeface="Times New Roman" panose="02020603050405020304" pitchFamily="18" charset="0"/>
                <a:cs typeface="Times New Roman" panose="02020603050405020304" pitchFamily="18" charset="0"/>
              </a:rPr>
              <a:t>Noi abbiamo scritto perché avevamo qualcosa di importante da comunicare guidati da un’attenta riflessione sul tema del bullismo e sull’importanza delle parole.</a:t>
            </a:r>
          </a:p>
          <a:p>
            <a:pPr marL="114300" indent="0" algn="just">
              <a:buNone/>
            </a:pPr>
            <a:r>
              <a:rPr lang="it-IT" dirty="0">
                <a:latin typeface="Times New Roman" panose="02020603050405020304" pitchFamily="18" charset="0"/>
                <a:cs typeface="Times New Roman" panose="02020603050405020304" pitchFamily="18" charset="0"/>
              </a:rPr>
              <a:t>I destinatari del testo sono tutti i ragazzi dell’Istituto, le loro famiglie e gli scrittori stessi ai quali il testo servirà come presa di coscienza all’interno del gruppo.</a:t>
            </a:r>
          </a:p>
          <a:p>
            <a:pPr marL="114300" indent="0">
              <a:buNone/>
            </a:pPr>
            <a:endParaRPr lang="it-IT" sz="1200" dirty="0"/>
          </a:p>
          <a:p>
            <a:pPr marL="114300" indent="0">
              <a:buNone/>
            </a:pPr>
            <a:endParaRPr lang="it-IT" sz="1200"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799563"/>
            <a:ext cx="2630906" cy="1973179"/>
          </a:xfrm>
          <a:prstGeom prst="rect">
            <a:avLst/>
          </a:prstGeom>
        </p:spPr>
      </p:pic>
      <p:sp>
        <p:nvSpPr>
          <p:cNvPr id="2" name="CasellaDiTesto 1"/>
          <p:cNvSpPr txBox="1"/>
          <p:nvPr/>
        </p:nvSpPr>
        <p:spPr>
          <a:xfrm>
            <a:off x="541422" y="198173"/>
            <a:ext cx="8109284" cy="800219"/>
          </a:xfrm>
          <a:prstGeom prst="rect">
            <a:avLst/>
          </a:prstGeom>
          <a:noFill/>
        </p:spPr>
        <p:txBody>
          <a:bodyPr wrap="square" rtlCol="0">
            <a:spAutoFit/>
          </a:bodyPr>
          <a:lstStyle/>
          <a:p>
            <a:pPr algn="ctr"/>
            <a:r>
              <a:rPr lang="it-IT" sz="1600" b="1" dirty="0">
                <a:latin typeface="Times New Roman" panose="02020603050405020304" pitchFamily="18" charset="0"/>
                <a:cs typeface="Times New Roman" panose="02020603050405020304" pitchFamily="18" charset="0"/>
              </a:rPr>
              <a:t>COMPITI DEL COORDINATORE DEL PROGETTO, DEGLI INSEGNANTI E DEGLI ALUNNI COINVOLTI</a:t>
            </a:r>
          </a:p>
          <a:p>
            <a:endParaRPr lang="it-IT" dirty="0"/>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2938572"/>
            <a:ext cx="2630906" cy="1973180"/>
          </a:xfrm>
          <a:prstGeom prst="rect">
            <a:avLst/>
          </a:prstGeom>
        </p:spPr>
      </p:pic>
    </p:spTree>
    <p:extLst>
      <p:ext uri="{BB962C8B-B14F-4D97-AF65-F5344CB8AC3E}">
        <p14:creationId xmlns:p14="http://schemas.microsoft.com/office/powerpoint/2010/main" val="7916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56412" y="365698"/>
            <a:ext cx="5361160" cy="3612548"/>
          </a:xfrm>
        </p:spPr>
        <p:txBody>
          <a:bodyPr/>
          <a:lstStyle/>
          <a:p>
            <a:pPr marL="114300" indent="0" algn="just">
              <a:buNone/>
            </a:pPr>
            <a:endParaRPr lang="it-IT"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Seconda fase - la raccolta delle idee</a:t>
            </a:r>
            <a:endParaRPr lang="it-IT" u="sng" dirty="0">
              <a:latin typeface="Times New Roman" panose="02020603050405020304" pitchFamily="18" charset="0"/>
              <a:cs typeface="Times New Roman" panose="02020603050405020304" pitchFamily="18" charset="0"/>
            </a:endParaRP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Abbiamo raccolto tutte le idee dei partecipanti: affermazioni, negazioni, osservazioni, brevi aneddoti, giudizi, opinioni. </a:t>
            </a:r>
          </a:p>
          <a:p>
            <a:pPr marL="114300" indent="0" algn="just">
              <a:buNone/>
            </a:pPr>
            <a:r>
              <a:rPr lang="it-IT" dirty="0">
                <a:latin typeface="Times New Roman" panose="02020603050405020304" pitchFamily="18" charset="0"/>
                <a:cs typeface="Times New Roman" panose="02020603050405020304" pitchFamily="18" charset="0"/>
              </a:rPr>
              <a:t>Le idee sono state annotate e rielaborate insieme.</a:t>
            </a: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Terza fase - riordinamento delle idee</a:t>
            </a:r>
          </a:p>
          <a:p>
            <a:pPr marL="114300" indent="0" algn="just">
              <a:buNone/>
            </a:pPr>
            <a:endParaRPr lang="it-IT" dirty="0">
              <a:latin typeface="Times New Roman" panose="02020603050405020304" pitchFamily="18" charset="0"/>
              <a:cs typeface="Times New Roman" panose="02020603050405020304" pitchFamily="18" charset="0"/>
            </a:endParaRPr>
          </a:p>
          <a:p>
            <a:pPr marL="114300" lvl="0" indent="0" algn="just">
              <a:buNone/>
            </a:pPr>
            <a:r>
              <a:rPr lang="it-IT" dirty="0">
                <a:latin typeface="Times New Roman" panose="02020603050405020304" pitchFamily="18" charset="0"/>
                <a:cs typeface="Times New Roman" panose="02020603050405020304" pitchFamily="18" charset="0"/>
              </a:rPr>
              <a:t>Abbiamo ordinato le idee del gruppo secondo un criterio logico, le abbiamo legate tra loro tramite congiunzioni o altre parole e abbiamo eliminato le ripetizioni rimaste. Infine, abbiamo unificato i tempi e le persone delle forme verbali con l’obiettivo di ottenere una parte di testo coerente con quanto scritto dalle classi precedenti. Questa fase ha rappresentato un momento importante poiché ha contribuito a conferire al testo l’idea che fosse scritto da un solo autore.</a:t>
            </a:r>
          </a:p>
          <a:p>
            <a:pPr marL="114300" indent="0" algn="just">
              <a:buNone/>
            </a:pPr>
            <a:endParaRPr lang="it-IT" sz="1200" dirty="0"/>
          </a:p>
        </p:txBody>
      </p:sp>
      <p:sp>
        <p:nvSpPr>
          <p:cNvPr id="5" name="CasellaDiTesto 4"/>
          <p:cNvSpPr txBox="1"/>
          <p:nvPr/>
        </p:nvSpPr>
        <p:spPr>
          <a:xfrm>
            <a:off x="1251284" y="144379"/>
            <a:ext cx="7664115" cy="553998"/>
          </a:xfrm>
          <a:prstGeom prst="rect">
            <a:avLst/>
          </a:prstGeom>
          <a:noFill/>
        </p:spPr>
        <p:txBody>
          <a:bodyPr wrap="square" rtlCol="0">
            <a:spAutoFit/>
          </a:bodyPr>
          <a:lstStyle/>
          <a:p>
            <a:r>
              <a:rPr lang="it-IT" sz="1600" b="1" dirty="0">
                <a:latin typeface="Times New Roman" panose="02020603050405020304" pitchFamily="18" charset="0"/>
                <a:cs typeface="Times New Roman" panose="02020603050405020304" pitchFamily="18" charset="0"/>
              </a:rPr>
              <a:t>COMPITI DEGLI INSEGNANTI DI CLASSE E DEGLI ALUNNI COINVOLTI</a:t>
            </a:r>
          </a:p>
          <a:p>
            <a:endParaRPr lang="it-IT" dirty="0"/>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246" y="2316898"/>
            <a:ext cx="2548142" cy="2548142"/>
          </a:xfrm>
          <a:prstGeom prst="rect">
            <a:avLst/>
          </a:prstGeom>
        </p:spPr>
      </p:pic>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6716" y="603744"/>
            <a:ext cx="3397827" cy="1568228"/>
          </a:xfrm>
          <a:prstGeom prst="rect">
            <a:avLst/>
          </a:prstGeom>
        </p:spPr>
      </p:pic>
    </p:spTree>
    <p:extLst>
      <p:ext uri="{BB962C8B-B14F-4D97-AF65-F5344CB8AC3E}">
        <p14:creationId xmlns:p14="http://schemas.microsoft.com/office/powerpoint/2010/main" val="3752874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80474" y="1225756"/>
            <a:ext cx="5799221" cy="2454441"/>
          </a:xfrm>
        </p:spPr>
        <p:txBody>
          <a:bodyPr/>
          <a:lstStyle/>
          <a:p>
            <a:pPr marL="114300" indent="0">
              <a:buNone/>
            </a:pPr>
            <a:endParaRPr lang="it-IT" sz="1400" b="1" dirty="0">
              <a:latin typeface="Times New Roman" panose="02020603050405020304" pitchFamily="18" charset="0"/>
              <a:cs typeface="Times New Roman" panose="02020603050405020304" pitchFamily="18" charset="0"/>
            </a:endParaRPr>
          </a:p>
          <a:p>
            <a:pPr marL="114300" indent="0">
              <a:buNone/>
            </a:pPr>
            <a:endParaRPr lang="it-IT" sz="1400"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Quarta fase - composizione del testo completo</a:t>
            </a:r>
            <a:endParaRPr lang="it-IT" u="sng" dirty="0">
              <a:latin typeface="Times New Roman" panose="02020603050405020304" pitchFamily="18" charset="0"/>
              <a:cs typeface="Times New Roman" panose="02020603050405020304" pitchFamily="18" charset="0"/>
            </a:endParaRP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Metteremo insieme le parti di testo, coerenti e ben organizzate attraverso la disposizione logica degli elaborati di tutte le classi. Il testo così formato sarà pronto per essere ulteriormente corretto e perfezionato.  </a:t>
            </a:r>
          </a:p>
          <a:p>
            <a:pPr marL="114300" indent="0" algn="just">
              <a:buNone/>
            </a:pPr>
            <a:endParaRPr lang="it-IT"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Quinta fase - revisione generale del testo</a:t>
            </a:r>
            <a:endParaRPr lang="it-IT" u="sng" dirty="0">
              <a:latin typeface="Times New Roman" panose="02020603050405020304" pitchFamily="18" charset="0"/>
              <a:cs typeface="Times New Roman" panose="02020603050405020304" pitchFamily="18" charset="0"/>
            </a:endParaRP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Controlleremo se il lavoro nel suo insieme sarà ben organizzato, se riuscirà ad esprimere tutto quello che si voleva dire, se risulterà efficace, chiaro e scorrevole.</a:t>
            </a:r>
          </a:p>
          <a:p>
            <a:pPr marL="114300" indent="0">
              <a:buNone/>
            </a:pPr>
            <a:endParaRPr lang="it-IT" b="1" dirty="0">
              <a:latin typeface="Times New Roman" panose="02020603050405020304" pitchFamily="18" charset="0"/>
              <a:cs typeface="Times New Roman" panose="02020603050405020304" pitchFamily="18" charset="0"/>
            </a:endParaRPr>
          </a:p>
          <a:p>
            <a:pPr marL="114300" indent="0">
              <a:buNone/>
            </a:pPr>
            <a:endParaRPr lang="it-IT" sz="1400" dirty="0">
              <a:latin typeface="Times New Roman" panose="02020603050405020304" pitchFamily="18" charset="0"/>
              <a:cs typeface="Times New Roman" panose="02020603050405020304" pitchFamily="18" charset="0"/>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0485" y="974558"/>
            <a:ext cx="2618803" cy="4048626"/>
          </a:xfrm>
          <a:prstGeom prst="rect">
            <a:avLst/>
          </a:prstGeom>
        </p:spPr>
      </p:pic>
      <p:sp>
        <p:nvSpPr>
          <p:cNvPr id="5" name="CasellaDiTesto 4"/>
          <p:cNvSpPr txBox="1"/>
          <p:nvPr/>
        </p:nvSpPr>
        <p:spPr>
          <a:xfrm>
            <a:off x="481264" y="29346"/>
            <a:ext cx="8037094" cy="1292662"/>
          </a:xfrm>
          <a:prstGeom prst="rect">
            <a:avLst/>
          </a:prstGeom>
          <a:noFill/>
        </p:spPr>
        <p:txBody>
          <a:bodyPr wrap="square" rtlCol="0">
            <a:spAutoFit/>
          </a:bodyPr>
          <a:lstStyle/>
          <a:p>
            <a:pPr marL="114300" indent="0" algn="ctr">
              <a:buNone/>
            </a:pPr>
            <a:r>
              <a:rPr lang="it-IT" sz="1600" b="1" dirty="0">
                <a:latin typeface="Times New Roman" panose="02020603050405020304" pitchFamily="18" charset="0"/>
                <a:cs typeface="Times New Roman" panose="02020603050405020304" pitchFamily="18" charset="0"/>
              </a:rPr>
              <a:t>COMPITI DEGLI INSEGNANTI DI CLASSE, DEL COORDINATORE DEL PROGETTO E DI ALCUNI ALUNNI</a:t>
            </a:r>
          </a:p>
          <a:p>
            <a:pPr marL="114300" indent="0" algn="ctr">
              <a:buNone/>
            </a:pPr>
            <a:r>
              <a:rPr lang="it-IT" sz="1600" b="1" dirty="0">
                <a:latin typeface="Times New Roman" panose="02020603050405020304" pitchFamily="18" charset="0"/>
                <a:cs typeface="Times New Roman" panose="02020603050405020304" pitchFamily="18" charset="0"/>
              </a:rPr>
              <a:t>(le fasi di lavoro che seguono ad oggi non sono state portate a termine in quanto l’attività è ancora in corso di realizzazione)</a:t>
            </a:r>
          </a:p>
          <a:p>
            <a:endParaRPr lang="it-IT" dirty="0"/>
          </a:p>
        </p:txBody>
      </p:sp>
    </p:spTree>
    <p:extLst>
      <p:ext uri="{BB962C8B-B14F-4D97-AF65-F5344CB8AC3E}">
        <p14:creationId xmlns:p14="http://schemas.microsoft.com/office/powerpoint/2010/main" val="285043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0" y="-445167"/>
            <a:ext cx="9047747" cy="3633537"/>
          </a:xfrm>
        </p:spPr>
        <p:txBody>
          <a:bodyPr/>
          <a:lstStyle/>
          <a:p>
            <a:pPr marL="114300" indent="0">
              <a:buNone/>
            </a:pPr>
            <a:endParaRPr lang="it-IT" sz="1400" b="1" dirty="0">
              <a:latin typeface="Times New Roman" panose="02020603050405020304" pitchFamily="18" charset="0"/>
              <a:cs typeface="Times New Roman" panose="02020603050405020304" pitchFamily="18" charset="0"/>
            </a:endParaRPr>
          </a:p>
          <a:p>
            <a:pPr marL="114300" indent="0">
              <a:buNone/>
            </a:pPr>
            <a:endParaRPr lang="it-IT" sz="1400"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Sesta fase - semplificazione e perfezionamento del testo</a:t>
            </a:r>
          </a:p>
          <a:p>
            <a:pPr marL="114300" indent="0" algn="just">
              <a:buNone/>
            </a:pPr>
            <a:endParaRPr lang="it-IT" u="sng"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Correggeremo ulteriormente il testo per sostituire i vocaboli difficili con parole alla portata di tutti, per inserire termini e verbi che meglio esprimono le sfumature che abbiamo in mente, per dare una costruzione più scorrevole ai giri di parole e a frasi intricate, per decidere la punteggiatura e i capoversi.</a:t>
            </a:r>
          </a:p>
          <a:p>
            <a:pPr marL="114300" indent="0" algn="just">
              <a:buNone/>
            </a:pPr>
            <a:endParaRPr lang="it-IT" b="1" dirty="0">
              <a:latin typeface="Times New Roman" panose="02020603050405020304" pitchFamily="18" charset="0"/>
              <a:cs typeface="Times New Roman" panose="02020603050405020304" pitchFamily="18" charset="0"/>
            </a:endParaRPr>
          </a:p>
          <a:p>
            <a:pPr marL="114300" indent="0" algn="just">
              <a:buNone/>
            </a:pPr>
            <a:r>
              <a:rPr lang="it-IT" b="1" u="sng" dirty="0">
                <a:latin typeface="Times New Roman" panose="02020603050405020304" pitchFamily="18" charset="0"/>
                <a:cs typeface="Times New Roman" panose="02020603050405020304" pitchFamily="18" charset="0"/>
              </a:rPr>
              <a:t>Settima fase - revisione del testo da parte di estranei e di alunni</a:t>
            </a:r>
          </a:p>
          <a:p>
            <a:pPr marL="114300" indent="0" algn="just">
              <a:buNone/>
            </a:pPr>
            <a:endParaRPr lang="it-IT" dirty="0">
              <a:latin typeface="Times New Roman" panose="02020603050405020304" pitchFamily="18" charset="0"/>
              <a:cs typeface="Times New Roman" panose="02020603050405020304" pitchFamily="18" charset="0"/>
            </a:endParaRPr>
          </a:p>
          <a:p>
            <a:pPr marL="114300" indent="0" algn="just">
              <a:buNone/>
            </a:pPr>
            <a:r>
              <a:rPr lang="it-IT" dirty="0">
                <a:latin typeface="Times New Roman" panose="02020603050405020304" pitchFamily="18" charset="0"/>
                <a:cs typeface="Times New Roman" panose="02020603050405020304" pitchFamily="18" charset="0"/>
              </a:rPr>
              <a:t>Si farà leggere il testo a molte persone pregando di segnalarci tutto quello che provano durante la lettura. Questo servirà per vedere se tutti capiscono alla prima occhiata e se il testo dà luogo a malintesi, se ci sono parole o messaggi incomprensibili. Con questa fase lo scritto può ritenersi concluso.</a:t>
            </a:r>
          </a:p>
          <a:p>
            <a:pPr marL="114300" indent="0">
              <a:buNone/>
            </a:pPr>
            <a:endParaRPr lang="it-IT" sz="1400" dirty="0">
              <a:latin typeface="Times New Roman" panose="02020603050405020304" pitchFamily="18" charset="0"/>
              <a:cs typeface="Times New Roman" panose="02020603050405020304" pitchFamily="18" charset="0"/>
            </a:endParaRPr>
          </a:p>
          <a:p>
            <a:pPr marL="114300" indent="0">
              <a:buNone/>
            </a:pPr>
            <a:endParaRPr lang="it-IT" b="1" dirty="0">
              <a:latin typeface="Times New Roman" panose="02020603050405020304" pitchFamily="18" charset="0"/>
              <a:cs typeface="Times New Roman" panose="02020603050405020304" pitchFamily="18" charset="0"/>
            </a:endParaRPr>
          </a:p>
          <a:p>
            <a:pPr marL="114300" indent="0">
              <a:buNone/>
            </a:pPr>
            <a:endParaRPr lang="it-IT" sz="1400" dirty="0">
              <a:latin typeface="Times New Roman" panose="02020603050405020304" pitchFamily="18" charset="0"/>
              <a:cs typeface="Times New Roman" panose="02020603050405020304" pitchFamily="18" charset="0"/>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569" y="3149481"/>
            <a:ext cx="3489158" cy="1734317"/>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959" y="3122294"/>
            <a:ext cx="3597441" cy="1773535"/>
          </a:xfrm>
          <a:prstGeom prst="rect">
            <a:avLst/>
          </a:prstGeom>
        </p:spPr>
      </p:pic>
    </p:spTree>
    <p:extLst>
      <p:ext uri="{BB962C8B-B14F-4D97-AF65-F5344CB8AC3E}">
        <p14:creationId xmlns:p14="http://schemas.microsoft.com/office/powerpoint/2010/main" val="1809814625"/>
      </p:ext>
    </p:extLst>
  </p:cSld>
  <p:clrMapOvr>
    <a:masterClrMapping/>
  </p:clrMapOvr>
</p:sld>
</file>

<file path=ppt/theme/theme1.xml><?xml version="1.0" encoding="utf-8"?>
<a:theme xmlns:a="http://schemas.openxmlformats.org/drawingml/2006/main" name="Giany Presentation by Slidesgo">
  <a:themeElements>
    <a:clrScheme name="Simple Light">
      <a:dk1>
        <a:srgbClr val="383838"/>
      </a:dk1>
      <a:lt1>
        <a:srgbClr val="F7F5F3"/>
      </a:lt1>
      <a:dk2>
        <a:srgbClr val="FFDAA7"/>
      </a:dk2>
      <a:lt2>
        <a:srgbClr val="FFBC60"/>
      </a:lt2>
      <a:accent1>
        <a:srgbClr val="FFFFFF"/>
      </a:accent1>
      <a:accent2>
        <a:srgbClr val="383838"/>
      </a:accent2>
      <a:accent3>
        <a:srgbClr val="F7F5F3"/>
      </a:accent3>
      <a:accent4>
        <a:srgbClr val="383838"/>
      </a:accent4>
      <a:accent5>
        <a:srgbClr val="FFFFFF"/>
      </a:accent5>
      <a:accent6>
        <a:srgbClr val="FFDAA7"/>
      </a:accent6>
      <a:hlink>
        <a:srgbClr val="FFBC6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85b70a0-26dc-4b57-8bb0-d0451a3c051c" xsi:nil="true"/>
    <lcf76f155ced4ddcb4097134ff3c332f xmlns="3ffb74af-6400-435b-add8-39f38f91beb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C7A572B02FC440A40219E2C2FDB9E6" ma:contentTypeVersion="17" ma:contentTypeDescription="Create a new document." ma:contentTypeScope="" ma:versionID="46386e7c72e9305a47b4e93247300ab0">
  <xsd:schema xmlns:xsd="http://www.w3.org/2001/XMLSchema" xmlns:xs="http://www.w3.org/2001/XMLSchema" xmlns:p="http://schemas.microsoft.com/office/2006/metadata/properties" xmlns:ns2="3ffb74af-6400-435b-add8-39f38f91beba" xmlns:ns3="885b70a0-26dc-4b57-8bb0-d0451a3c051c" targetNamespace="http://schemas.microsoft.com/office/2006/metadata/properties" ma:root="true" ma:fieldsID="09618790d090675dbfa1253020ae78b8" ns2:_="" ns3:_="">
    <xsd:import namespace="3ffb74af-6400-435b-add8-39f38f91beba"/>
    <xsd:import namespace="885b70a0-26dc-4b57-8bb0-d0451a3c051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fb74af-6400-435b-add8-39f38f91b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9b75bab-30b3-414c-9c31-60d0964e6cfe"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b70a0-26dc-4b57-8bb0-d0451a3c051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dcffb14-7c1b-4cff-a0c5-8188eff86c3b}" ma:internalName="TaxCatchAll" ma:showField="CatchAllData" ma:web="885b70a0-26dc-4b57-8bb0-d0451a3c05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04F4A3-8B7F-4389-9F31-C222AFF6419E}">
  <ds:schemaRefs>
    <ds:schemaRef ds:uri="http://schemas.microsoft.com/office/2006/metadata/properties"/>
    <ds:schemaRef ds:uri="http://schemas.microsoft.com/office/infopath/2007/PartnerControls"/>
    <ds:schemaRef ds:uri="885b70a0-26dc-4b57-8bb0-d0451a3c051c"/>
    <ds:schemaRef ds:uri="3ffb74af-6400-435b-add8-39f38f91beba"/>
  </ds:schemaRefs>
</ds:datastoreItem>
</file>

<file path=customXml/itemProps2.xml><?xml version="1.0" encoding="utf-8"?>
<ds:datastoreItem xmlns:ds="http://schemas.openxmlformats.org/officeDocument/2006/customXml" ds:itemID="{A6DA21A9-6AA3-4B02-B783-A88A861B4BA1}">
  <ds:schemaRefs>
    <ds:schemaRef ds:uri="http://schemas.microsoft.com/sharepoint/v3/contenttype/forms"/>
  </ds:schemaRefs>
</ds:datastoreItem>
</file>

<file path=customXml/itemProps3.xml><?xml version="1.0" encoding="utf-8"?>
<ds:datastoreItem xmlns:ds="http://schemas.openxmlformats.org/officeDocument/2006/customXml" ds:itemID="{0B13E4CA-6E6D-4BDC-AC49-950E5C6C3E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fb74af-6400-435b-add8-39f38f91beba"/>
    <ds:schemaRef ds:uri="885b70a0-26dc-4b57-8bb0-d0451a3c05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1028</TotalTime>
  <Words>1305</Words>
  <Application>Microsoft Office PowerPoint</Application>
  <PresentationFormat>Presentazione su schermo (16:9)</PresentationFormat>
  <Paragraphs>123</Paragraphs>
  <Slides>19</Slides>
  <Notes>14</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Giany Presentation by Slidesgo</vt:lpstr>
      <vt:lpstr>Dal testo collettivo al testo collaborativo</vt:lpstr>
      <vt:lpstr>OBIETTIVI E FINALITÀ</vt:lpstr>
      <vt:lpstr>01</vt:lpstr>
      <vt:lpstr>COME È NATA L’IDEA DELL’ATTIVITÀ?</vt:lpstr>
      <vt:lpstr>DESCRIZIONE DELLE AZIONI INTRAPRESE E ATTUATE PER LA REALIZZAZIONE DELL’ATTIVITÀ</vt:lpstr>
      <vt:lpstr>Presentazione standard di PowerPoint</vt:lpstr>
      <vt:lpstr>Presentazione standard di PowerPoint</vt:lpstr>
      <vt:lpstr>Presentazione standard di PowerPoint</vt:lpstr>
      <vt:lpstr>Presentazione standard di PowerPoint</vt:lpstr>
      <vt:lpstr>02</vt:lpstr>
      <vt:lpstr>Premessa…</vt:lpstr>
      <vt:lpstr>Strumenti…</vt:lpstr>
      <vt:lpstr>Metodologia…</vt:lpstr>
      <vt:lpstr>Presentazione standard di PowerPoint</vt:lpstr>
      <vt:lpstr>VALUTAZIONE FINALE</vt:lpstr>
      <vt:lpstr>PUNTI DI FORZA E CRITICITÀ EMERSE FINO AD ORA</vt:lpstr>
      <vt:lpstr>Presentazione standard di PowerPoint</vt:lpstr>
      <vt:lpstr>PUNTI DI FORZA E CRITICITÀ EMERSE FINO AD ORA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dc:title>
  <dc:creator>GABRIELLA NANNI</dc:creator>
  <cp:lastModifiedBy>Utente</cp:lastModifiedBy>
  <cp:revision>64</cp:revision>
  <dcterms:modified xsi:type="dcterms:W3CDTF">2023-07-05T12:34:33Z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0x010100FEC7A572B02FC440A40219E2C2FDB9E6</vt:lpwstr>
  </property>
  <property fmtid="{D5CDD505-2E9C-101B-9397-08002B2CF9AE}" pid="3" name="MediaServiceImageTags">
    <vt:lpwstr/>
  </property>
</Properties>
</file>