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4"/>
  </p:sldMasterIdLst>
  <p:notesMasterIdLst>
    <p:notesMasterId r:id="rId14"/>
  </p:notesMasterIdLst>
  <p:sldIdLst>
    <p:sldId id="256" r:id="rId5"/>
    <p:sldId id="257" r:id="rId6"/>
    <p:sldId id="261" r:id="rId7"/>
    <p:sldId id="313" r:id="rId8"/>
    <p:sldId id="262" r:id="rId9"/>
    <p:sldId id="310" r:id="rId10"/>
    <p:sldId id="311" r:id="rId11"/>
    <p:sldId id="279" r:id="rId12"/>
    <p:sldId id="312" r:id="rId13"/>
  </p:sldIdLst>
  <p:sldSz cx="9144000" cy="5143500" type="screen16x9"/>
  <p:notesSz cx="6858000" cy="9144000"/>
  <p:embeddedFontLst>
    <p:embeddedFont>
      <p:font typeface="Abadi" panose="020B0604020104020204" pitchFamily="34" charset="0"/>
      <p:regular r:id="rId15"/>
    </p:embeddedFont>
    <p:embeddedFont>
      <p:font typeface="Candara" panose="020E0502030303020204" pitchFamily="34" charset="0"/>
      <p:regular r:id="rId16"/>
      <p:bold r:id="rId17"/>
      <p:italic r:id="rId18"/>
      <p:boldItalic r:id="rId19"/>
    </p:embeddedFont>
    <p:embeddedFont>
      <p:font typeface="Montserrat" panose="00000500000000000000" pitchFamily="2" charset="0"/>
      <p:regular r:id="rId20"/>
      <p:bold r:id="rId21"/>
      <p:italic r:id="rId22"/>
      <p:boldItalic r:id="rId23"/>
    </p:embeddedFont>
    <p:embeddedFont>
      <p:font typeface="Playfair Display" panose="000005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59BC7F-EBE5-5DBF-5F78-54FB29F1DB80}" v="1" dt="2021-05-24T07:04:52.615"/>
    <p1510:client id="{47B1D14E-4C73-9830-4523-56E4931F4738}" v="482" dt="2021-05-23T15:44:10.423"/>
    <p1510:client id="{593D6D90-7162-C298-36F5-5DD8D9A9C735}" v="47" dt="2021-05-24T18:18:43.823"/>
    <p1510:client id="{9C88D077-528B-186B-D0BF-BE2AB9678A02}" v="453" dt="2021-05-24T08:12:59.058"/>
    <p1510:client id="{CF078FE5-1FF6-63FF-0237-82561D994FD5}" v="89" dt="2021-05-24T18:22:21.532"/>
  </p1510:revLst>
</p1510:revInfo>
</file>

<file path=ppt/tableStyles.xml><?xml version="1.0" encoding="utf-8"?>
<a:tblStyleLst xmlns:a="http://schemas.openxmlformats.org/drawingml/2006/main" def="{EDB74593-2C71-46C6-A013-2334BB2D4C6A}">
  <a:tblStyle styleId="{EDB74593-2C71-46C6-A013-2334BB2D4C6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8ec4fb4f7e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8ec4fb4f7e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ca398f4d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ca398f4d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324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ca398f4d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ca398f4d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2360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6301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53135bc82e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53135bc82e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974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285475" y="1500525"/>
            <a:ext cx="37404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72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285475" y="2757075"/>
            <a:ext cx="2904900" cy="8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4285475" y="1947025"/>
            <a:ext cx="38520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20000" y="204667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720000" y="2571700"/>
            <a:ext cx="34680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945525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20000" y="1275100"/>
            <a:ext cx="7704000" cy="3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Char char="●"/>
              <a:defRPr sz="16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CUSTOM_4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852000" cy="12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ubTitle" idx="1"/>
          </p:nvPr>
        </p:nvSpPr>
        <p:spPr>
          <a:xfrm>
            <a:off x="720000" y="1896675"/>
            <a:ext cx="3852000" cy="27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CUSTOM_1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>
            <a:spLocks noGrp="1"/>
          </p:cNvSpPr>
          <p:nvPr>
            <p:ph type="title"/>
          </p:nvPr>
        </p:nvSpPr>
        <p:spPr>
          <a:xfrm>
            <a:off x="4572000" y="204667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subTitle" idx="1"/>
          </p:nvPr>
        </p:nvSpPr>
        <p:spPr>
          <a:xfrm>
            <a:off x="4956075" y="2571700"/>
            <a:ext cx="34680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title" idx="2" hasCustomPrompt="1"/>
          </p:nvPr>
        </p:nvSpPr>
        <p:spPr>
          <a:xfrm>
            <a:off x="7290300" y="902650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47450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8" r:id="rId4"/>
    <p:sldLayoutId id="2147483664" r:id="rId5"/>
    <p:sldLayoutId id="2147483672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1"/>
          <p:cNvSpPr/>
          <p:nvPr/>
        </p:nvSpPr>
        <p:spPr>
          <a:xfrm>
            <a:off x="741713" y="107325"/>
            <a:ext cx="3188400" cy="46239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1"/>
          <p:cNvSpPr/>
          <p:nvPr/>
        </p:nvSpPr>
        <p:spPr>
          <a:xfrm>
            <a:off x="589350" y="259800"/>
            <a:ext cx="3188400" cy="4623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" name="Google Shape;142;p31"/>
          <p:cNvPicPr preferRelativeResize="0"/>
          <p:nvPr/>
        </p:nvPicPr>
        <p:blipFill>
          <a:blip r:embed="rId3"/>
          <a:srcRect/>
          <a:stretch/>
        </p:blipFill>
        <p:spPr>
          <a:xfrm>
            <a:off x="791662" y="813075"/>
            <a:ext cx="2683975" cy="35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1"/>
          <p:cNvSpPr/>
          <p:nvPr/>
        </p:nvSpPr>
        <p:spPr>
          <a:xfrm>
            <a:off x="4231482" y="1200163"/>
            <a:ext cx="3973443" cy="683493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31"/>
          <p:cNvSpPr txBox="1">
            <a:spLocks noGrp="1"/>
          </p:cNvSpPr>
          <p:nvPr>
            <p:ph type="ctrTitle"/>
          </p:nvPr>
        </p:nvSpPr>
        <p:spPr>
          <a:xfrm>
            <a:off x="4245063" y="1196776"/>
            <a:ext cx="3976143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GB" sz="4000" b="1" dirty="0">
                <a:latin typeface="Abadi"/>
              </a:rPr>
              <a:t>Nativi </a:t>
            </a:r>
            <a:r>
              <a:rPr lang="en-GB" sz="4000" b="1" dirty="0" err="1">
                <a:latin typeface="Abadi"/>
              </a:rPr>
              <a:t>digitali</a:t>
            </a:r>
            <a:r>
              <a:rPr lang="en-GB" dirty="0"/>
              <a:t> 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45" name="Google Shape;145;p31"/>
          <p:cNvSpPr txBox="1">
            <a:spLocks noGrp="1"/>
          </p:cNvSpPr>
          <p:nvPr>
            <p:ph type="subTitle" idx="1"/>
          </p:nvPr>
        </p:nvSpPr>
        <p:spPr>
          <a:xfrm>
            <a:off x="4285475" y="2742788"/>
            <a:ext cx="3890737" cy="9001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it-IT" dirty="0"/>
              <a:t>DI CAMPLI GIULIANA</a:t>
            </a:r>
          </a:p>
          <a:p>
            <a:pPr marL="0" indent="0"/>
            <a:endParaRPr lang="it-IT" dirty="0"/>
          </a:p>
          <a:p>
            <a:pPr marL="0" indent="0"/>
            <a:r>
              <a:rPr lang="it-IT" i="1" dirty="0"/>
              <a:t>Insegnante Scuola dell'Infanzia</a:t>
            </a:r>
          </a:p>
        </p:txBody>
      </p:sp>
      <p:cxnSp>
        <p:nvCxnSpPr>
          <p:cNvPr id="147" name="Google Shape;147;p31"/>
          <p:cNvCxnSpPr/>
          <p:nvPr/>
        </p:nvCxnSpPr>
        <p:spPr>
          <a:xfrm rot="10800000">
            <a:off x="4353000" y="2703025"/>
            <a:ext cx="14763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FC5569F-4C19-4920-8F09-84DAA7D274E1}"/>
              </a:ext>
            </a:extLst>
          </p:cNvPr>
          <p:cNvSpPr txBox="1"/>
          <p:nvPr/>
        </p:nvSpPr>
        <p:spPr>
          <a:xfrm>
            <a:off x="4150520" y="2114550"/>
            <a:ext cx="4286248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1800" b="1">
                <a:solidFill>
                  <a:srgbClr val="FFC000"/>
                </a:solidFill>
              </a:rPr>
              <a:t>AMBIENTE MOTIVANTE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2"/>
          <p:cNvSpPr/>
          <p:nvPr/>
        </p:nvSpPr>
        <p:spPr>
          <a:xfrm>
            <a:off x="809964" y="800400"/>
            <a:ext cx="6739200" cy="3120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3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OBIETTIVI E FINALITÀ</a:t>
            </a:r>
          </a:p>
        </p:txBody>
      </p:sp>
      <p:sp>
        <p:nvSpPr>
          <p:cNvPr id="5" name="Google Shape;152;p32">
            <a:extLst>
              <a:ext uri="{FF2B5EF4-FFF2-40B4-BE49-F238E27FC236}">
                <a16:creationId xmlns:a16="http://schemas.microsoft.com/office/drawing/2014/main" id="{C99D4E9C-D07C-434C-92D4-3BFE0ED37CDF}"/>
              </a:ext>
            </a:extLst>
          </p:cNvPr>
          <p:cNvSpPr/>
          <p:nvPr/>
        </p:nvSpPr>
        <p:spPr>
          <a:xfrm>
            <a:off x="1489902" y="276850"/>
            <a:ext cx="6739200" cy="3120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53;p32">
            <a:extLst>
              <a:ext uri="{FF2B5EF4-FFF2-40B4-BE49-F238E27FC236}">
                <a16:creationId xmlns:a16="http://schemas.microsoft.com/office/drawing/2014/main" id="{4D16B7AE-5C74-47C0-B045-75C21CAD0777}"/>
              </a:ext>
            </a:extLst>
          </p:cNvPr>
          <p:cNvSpPr txBox="1">
            <a:spLocks/>
          </p:cNvSpPr>
          <p:nvPr/>
        </p:nvSpPr>
        <p:spPr>
          <a:xfrm>
            <a:off x="1440000" y="-32400"/>
            <a:ext cx="7704000" cy="5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rPr lang="en-GB" dirty="0"/>
              <a:t>DESTINATARI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0AA400-89F6-4C54-940C-BD8978D2EFA0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6EB41BB-5B1E-4AE4-A540-D803C0107D16}"/>
              </a:ext>
            </a:extLst>
          </p:cNvPr>
          <p:cNvSpPr txBox="1"/>
          <p:nvPr/>
        </p:nvSpPr>
        <p:spPr>
          <a:xfrm>
            <a:off x="207169" y="1543050"/>
            <a:ext cx="563641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000" dirty="0"/>
              <a:t>DESTINATARI:gruppo bambini di 5 anni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1BC9CF1-1B20-46BE-9C3C-6881AC77508A}"/>
              </a:ext>
            </a:extLst>
          </p:cNvPr>
          <p:cNvSpPr txBox="1"/>
          <p:nvPr/>
        </p:nvSpPr>
        <p:spPr>
          <a:xfrm>
            <a:off x="1100138" y="2450305"/>
            <a:ext cx="787955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000" dirty="0"/>
              <a:t>OBIETTIVI: ampliare la creatività; acquisire conoscenze informatiche di base; sperimentare l’uso diretto del tablet.</a:t>
            </a:r>
          </a:p>
          <a:p>
            <a:endParaRPr lang="it-IT" sz="20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84D78A5-3738-4CE8-B797-6BB8A0CF285A}"/>
              </a:ext>
            </a:extLst>
          </p:cNvPr>
          <p:cNvSpPr txBox="1"/>
          <p:nvPr/>
        </p:nvSpPr>
        <p:spPr>
          <a:xfrm>
            <a:off x="1971678" y="3771900"/>
            <a:ext cx="727233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000" dirty="0"/>
              <a:t>FINALITÀ: modificare gli ambienti di apprendimento attraverso l’utilizzo delle tecnologie </a:t>
            </a:r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"/>
          <p:cNvSpPr/>
          <p:nvPr/>
        </p:nvSpPr>
        <p:spPr>
          <a:xfrm>
            <a:off x="157274" y="755175"/>
            <a:ext cx="6340800" cy="345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342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6"/>
          <p:cNvSpPr/>
          <p:nvPr/>
        </p:nvSpPr>
        <p:spPr>
          <a:xfrm>
            <a:off x="380315" y="966508"/>
            <a:ext cx="5925600" cy="307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title" idx="2"/>
          </p:nvPr>
        </p:nvSpPr>
        <p:spPr>
          <a:xfrm>
            <a:off x="720000" y="945525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01</a:t>
            </a:r>
            <a:endParaRPr dirty="0"/>
          </a:p>
        </p:txBody>
      </p:sp>
      <p:sp>
        <p:nvSpPr>
          <p:cNvPr id="204" name="Google Shape;204;p36"/>
          <p:cNvSpPr txBox="1">
            <a:spLocks noGrp="1"/>
          </p:cNvSpPr>
          <p:nvPr>
            <p:ph type="title"/>
          </p:nvPr>
        </p:nvSpPr>
        <p:spPr>
          <a:xfrm>
            <a:off x="825100" y="2478463"/>
            <a:ext cx="5036031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-GB" dirty="0"/>
              <a:t>DESCRIZIONE ATTIVITÀ </a:t>
            </a:r>
            <a:br>
              <a:rPr lang="en-GB" dirty="0"/>
            </a:br>
            <a:endParaRPr dirty="0"/>
          </a:p>
        </p:txBody>
      </p:sp>
      <p:cxnSp>
        <p:nvCxnSpPr>
          <p:cNvPr id="206" name="Google Shape;206;p36"/>
          <p:cNvCxnSpPr/>
          <p:nvPr/>
        </p:nvCxnSpPr>
        <p:spPr>
          <a:xfrm>
            <a:off x="825100" y="1896675"/>
            <a:ext cx="739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EFCB3F1-1615-4B75-9EC7-44ED34ACD59D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727500" y="234900"/>
            <a:ext cx="3112200" cy="4521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/>
          <p:nvPr/>
        </p:nvSpPr>
        <p:spPr>
          <a:xfrm>
            <a:off x="5575100" y="387300"/>
            <a:ext cx="3112200" cy="4521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3" name="Google Shape;213;p37"/>
          <p:cNvSpPr/>
          <p:nvPr/>
        </p:nvSpPr>
        <p:spPr>
          <a:xfrm>
            <a:off x="567599" y="387300"/>
            <a:ext cx="4520215" cy="12092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4702700" cy="12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600" b="0" i="0" u="none" strike="noStrike" baseline="0" dirty="0">
                <a:latin typeface="Candara" panose="020E0502030303020204" pitchFamily="34" charset="0"/>
              </a:rPr>
              <a:t>COME È NATA L’IDEA</a:t>
            </a:r>
            <a:br>
              <a:rPr lang="it-IT" sz="1600" b="0" i="0" u="none" strike="noStrike" baseline="0" dirty="0">
                <a:latin typeface="Candara" panose="020E0502030303020204" pitchFamily="34" charset="0"/>
              </a:rPr>
            </a:br>
            <a:r>
              <a:rPr lang="it-IT" sz="1600" b="0" i="0" u="none" strike="noStrike" baseline="0" dirty="0">
                <a:latin typeface="Candara" panose="020E0502030303020204" pitchFamily="34" charset="0"/>
              </a:rPr>
              <a:t>DELL’ATTIVITÀ?</a:t>
            </a:r>
            <a:endParaRPr sz="1600" dirty="0"/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1"/>
          </p:nvPr>
        </p:nvSpPr>
        <p:spPr>
          <a:xfrm>
            <a:off x="255657" y="2718207"/>
            <a:ext cx="5323612" cy="11995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it-IT" sz="200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SUPPORTARE L'ATTIVITÀ  DIDATTICA QUOTIDIANA CON LA TECNOLOGIA </a:t>
            </a:r>
          </a:p>
        </p:txBody>
      </p:sp>
      <p:cxnSp>
        <p:nvCxnSpPr>
          <p:cNvPr id="216" name="Google Shape;216;p37"/>
          <p:cNvCxnSpPr/>
          <p:nvPr/>
        </p:nvCxnSpPr>
        <p:spPr>
          <a:xfrm>
            <a:off x="750100" y="1746600"/>
            <a:ext cx="1264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63B60E0-7B26-4DB5-BB75-7AD9D48D67BA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2" name="Immagine 2" descr="Immagine che contiene testo, persona, cornice&#10;&#10;Descrizione generata automaticamente">
            <a:extLst>
              <a:ext uri="{FF2B5EF4-FFF2-40B4-BE49-F238E27FC236}">
                <a16:creationId xmlns:a16="http://schemas.microsoft.com/office/drawing/2014/main" id="{A8F8167D-1E78-4A6C-9FFE-8C47B19DE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274" y="385763"/>
            <a:ext cx="1650207" cy="2185988"/>
          </a:xfrm>
          <a:prstGeom prst="rect">
            <a:avLst/>
          </a:prstGeom>
        </p:spPr>
      </p:pic>
      <p:pic>
        <p:nvPicPr>
          <p:cNvPr id="4" name="Immagine 4">
            <a:extLst>
              <a:ext uri="{FF2B5EF4-FFF2-40B4-BE49-F238E27FC236}">
                <a16:creationId xmlns:a16="http://schemas.microsoft.com/office/drawing/2014/main" id="{79B73990-39C0-4618-B463-9D3AEDBA5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6581" y="2878931"/>
            <a:ext cx="1528763" cy="202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67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727500" y="234900"/>
            <a:ext cx="3112200" cy="4521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/>
          <p:nvPr/>
        </p:nvSpPr>
        <p:spPr>
          <a:xfrm>
            <a:off x="5575100" y="387300"/>
            <a:ext cx="3112200" cy="4521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3" name="Google Shape;213;p37"/>
          <p:cNvSpPr/>
          <p:nvPr/>
        </p:nvSpPr>
        <p:spPr>
          <a:xfrm>
            <a:off x="567599" y="387300"/>
            <a:ext cx="4520215" cy="120922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4702700" cy="12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600" dirty="0"/>
              <a:t>DESCRIZIONE DELLE AZIONI INTRAPRESE E</a:t>
            </a:r>
            <a:br>
              <a:rPr lang="it-IT" sz="1600" dirty="0"/>
            </a:br>
            <a:r>
              <a:rPr lang="it-IT" sz="1600" dirty="0"/>
              <a:t>ATTUATE PER LA REALIZZAZIONE</a:t>
            </a:r>
            <a:br>
              <a:rPr lang="it-IT" sz="1600" dirty="0"/>
            </a:br>
            <a:r>
              <a:rPr lang="it-IT" sz="1600" dirty="0"/>
              <a:t>DELL’ATTIVITÀ</a:t>
            </a:r>
            <a:endParaRPr sz="1600" dirty="0"/>
          </a:p>
        </p:txBody>
      </p:sp>
      <p:cxnSp>
        <p:nvCxnSpPr>
          <p:cNvPr id="216" name="Google Shape;216;p37"/>
          <p:cNvCxnSpPr/>
          <p:nvPr/>
        </p:nvCxnSpPr>
        <p:spPr>
          <a:xfrm>
            <a:off x="750100" y="1746600"/>
            <a:ext cx="1264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B994311-47BB-4174-8736-978D625DDABB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426D4A2-5D81-46A9-ABCE-A964CF47B5FC}"/>
              </a:ext>
            </a:extLst>
          </p:cNvPr>
          <p:cNvSpPr txBox="1"/>
          <p:nvPr/>
        </p:nvSpPr>
        <p:spPr>
          <a:xfrm>
            <a:off x="0" y="2664618"/>
            <a:ext cx="258603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1800" dirty="0"/>
              <a:t>Tablet della scuola e </a:t>
            </a:r>
            <a:r>
              <a:rPr lang="it-IT" sz="1800" dirty="0" err="1"/>
              <a:t>lim</a:t>
            </a:r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15E3163-F061-4492-9C60-50F8A1867012}"/>
              </a:ext>
            </a:extLst>
          </p:cNvPr>
          <p:cNvSpPr txBox="1"/>
          <p:nvPr/>
        </p:nvSpPr>
        <p:spPr>
          <a:xfrm>
            <a:off x="3028950" y="1985963"/>
            <a:ext cx="235029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Ohh</a:t>
            </a:r>
            <a:r>
              <a:rPr lang="it-IT" dirty="0"/>
              <a:t> the </a:t>
            </a:r>
            <a:r>
              <a:rPr lang="it-IT" dirty="0" err="1"/>
              <a:t>magic</a:t>
            </a:r>
            <a:r>
              <a:rPr lang="it-IT" dirty="0"/>
              <a:t> </a:t>
            </a:r>
            <a:r>
              <a:rPr lang="it-IT" dirty="0" err="1"/>
              <a:t>drawing</a:t>
            </a:r>
            <a:r>
              <a:rPr lang="it-IT" dirty="0"/>
              <a:t> app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1DF7D38-2178-4D8D-B220-8CA2FF6AA704}"/>
              </a:ext>
            </a:extLst>
          </p:cNvPr>
          <p:cNvSpPr txBox="1"/>
          <p:nvPr/>
        </p:nvSpPr>
        <p:spPr>
          <a:xfrm>
            <a:off x="3100388" y="2800351"/>
            <a:ext cx="198596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Letters</a:t>
            </a:r>
            <a:r>
              <a:rPr lang="it-IT" dirty="0"/>
              <a:t> tracing </a:t>
            </a:r>
            <a:r>
              <a:rPr lang="it-IT" dirty="0" err="1"/>
              <a:t>classic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A6EDE73-8941-4459-8EBE-CE31F77D3C42}"/>
              </a:ext>
            </a:extLst>
          </p:cNvPr>
          <p:cNvSpPr txBox="1"/>
          <p:nvPr/>
        </p:nvSpPr>
        <p:spPr>
          <a:xfrm>
            <a:off x="2986088" y="3786188"/>
            <a:ext cx="210740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Wordwall</a:t>
            </a:r>
            <a:r>
              <a:rPr lang="it-IT" dirty="0"/>
              <a:t>, </a:t>
            </a:r>
            <a:r>
              <a:rPr lang="it-IT" dirty="0" err="1"/>
              <a:t>Learningapps</a:t>
            </a:r>
            <a:r>
              <a:rPr lang="it-IT" dirty="0"/>
              <a:t>....</a:t>
            </a: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0A050D2B-13A3-4A46-9FF5-63A0572C1ED2}"/>
              </a:ext>
            </a:extLst>
          </p:cNvPr>
          <p:cNvCxnSpPr/>
          <p:nvPr/>
        </p:nvCxnSpPr>
        <p:spPr>
          <a:xfrm>
            <a:off x="2436019" y="3000376"/>
            <a:ext cx="521494" cy="1028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36AA480F-2AEA-4C2E-B304-375439B1B006}"/>
              </a:ext>
            </a:extLst>
          </p:cNvPr>
          <p:cNvCxnSpPr>
            <a:cxnSpLocks/>
          </p:cNvCxnSpPr>
          <p:nvPr/>
        </p:nvCxnSpPr>
        <p:spPr>
          <a:xfrm>
            <a:off x="2443163" y="2928937"/>
            <a:ext cx="542924" cy="21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8252C270-D086-444F-8727-8046167C6832}"/>
              </a:ext>
            </a:extLst>
          </p:cNvPr>
          <p:cNvCxnSpPr>
            <a:cxnSpLocks/>
          </p:cNvCxnSpPr>
          <p:nvPr/>
        </p:nvCxnSpPr>
        <p:spPr>
          <a:xfrm flipV="1">
            <a:off x="2428874" y="2164555"/>
            <a:ext cx="571501" cy="650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D02DD5B4-9EBF-47BB-B0AD-272131CD7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0668" y="542924"/>
            <a:ext cx="1493045" cy="1935957"/>
          </a:xfrm>
          <a:prstGeom prst="rect">
            <a:avLst/>
          </a:prstGeom>
        </p:spPr>
      </p:pic>
      <p:pic>
        <p:nvPicPr>
          <p:cNvPr id="6" name="Immagine 6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05759ED3-AE29-49CC-A4E0-D44CF2AEC8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17" t="25312"/>
          <a:stretch/>
        </p:blipFill>
        <p:spPr>
          <a:xfrm>
            <a:off x="6989445" y="1790221"/>
            <a:ext cx="1761649" cy="1717362"/>
          </a:xfrm>
          <a:prstGeom prst="rect">
            <a:avLst/>
          </a:prstGeom>
        </p:spPr>
      </p:pic>
      <p:pic>
        <p:nvPicPr>
          <p:cNvPr id="8" name="Immagine 11" descr="Immagine che contiene testo, parete, persona, interni&#10;&#10;Descrizione generata automaticamente">
            <a:extLst>
              <a:ext uri="{FF2B5EF4-FFF2-40B4-BE49-F238E27FC236}">
                <a16:creationId xmlns:a16="http://schemas.microsoft.com/office/drawing/2014/main" id="{FA227B6B-F688-4A5D-8B00-D407F0515B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17" t="11665" r="10417" b="2083"/>
          <a:stretch/>
        </p:blipFill>
        <p:spPr>
          <a:xfrm>
            <a:off x="5058346" y="3304660"/>
            <a:ext cx="1742508" cy="14245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"/>
          <p:cNvSpPr/>
          <p:nvPr/>
        </p:nvSpPr>
        <p:spPr>
          <a:xfrm>
            <a:off x="157274" y="755175"/>
            <a:ext cx="6340800" cy="345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342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6"/>
          <p:cNvSpPr/>
          <p:nvPr/>
        </p:nvSpPr>
        <p:spPr>
          <a:xfrm>
            <a:off x="380315" y="966508"/>
            <a:ext cx="5925600" cy="307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title" idx="2"/>
          </p:nvPr>
        </p:nvSpPr>
        <p:spPr>
          <a:xfrm>
            <a:off x="720000" y="945525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02</a:t>
            </a:r>
            <a:endParaRPr dirty="0"/>
          </a:p>
        </p:txBody>
      </p:sp>
      <p:sp>
        <p:nvSpPr>
          <p:cNvPr id="204" name="Google Shape;204;p36"/>
          <p:cNvSpPr txBox="1">
            <a:spLocks noGrp="1"/>
          </p:cNvSpPr>
          <p:nvPr>
            <p:ph type="title"/>
          </p:nvPr>
        </p:nvSpPr>
        <p:spPr>
          <a:xfrm>
            <a:off x="825100" y="2478463"/>
            <a:ext cx="5036031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/>
              <a:t>METODOLOGIE E STRUMENTI</a:t>
            </a:r>
            <a:br>
              <a:rPr lang="it-IT" dirty="0"/>
            </a:br>
            <a:r>
              <a:rPr lang="it-IT" dirty="0"/>
              <a:t>UTILIZZATI</a:t>
            </a:r>
            <a:endParaRPr lang="en-GB" dirty="0"/>
          </a:p>
        </p:txBody>
      </p:sp>
      <p:cxnSp>
        <p:nvCxnSpPr>
          <p:cNvPr id="206" name="Google Shape;206;p36"/>
          <p:cNvCxnSpPr/>
          <p:nvPr/>
        </p:nvCxnSpPr>
        <p:spPr>
          <a:xfrm>
            <a:off x="825100" y="1896675"/>
            <a:ext cx="739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18800E7-03A8-4832-90A0-5DC3966CC4A8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  <p:extLst>
      <p:ext uri="{BB962C8B-B14F-4D97-AF65-F5344CB8AC3E}">
        <p14:creationId xmlns:p14="http://schemas.microsoft.com/office/powerpoint/2010/main" val="1949084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727500" y="234900"/>
            <a:ext cx="3112200" cy="4521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/>
          <p:nvPr/>
        </p:nvSpPr>
        <p:spPr>
          <a:xfrm>
            <a:off x="5575100" y="387300"/>
            <a:ext cx="3112200" cy="4521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9F6806F-571C-4064-BD92-997E733F6913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4DA7AE1-D638-4E0C-ACE2-31FAC8C3B22B}"/>
              </a:ext>
            </a:extLst>
          </p:cNvPr>
          <p:cNvSpPr txBox="1"/>
          <p:nvPr/>
        </p:nvSpPr>
        <p:spPr>
          <a:xfrm>
            <a:off x="535781" y="764381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/>
              <a:t>DIDATTICA LABORATORIALE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4ED05DD-7E10-4704-9842-39157F79B886}"/>
              </a:ext>
            </a:extLst>
          </p:cNvPr>
          <p:cNvSpPr txBox="1"/>
          <p:nvPr/>
        </p:nvSpPr>
        <p:spPr>
          <a:xfrm>
            <a:off x="3171825" y="2128838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/>
              <a:t>COOPERATIVE LEARNING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F98F38-972F-40B7-A674-28AA208D5F78}"/>
              </a:ext>
            </a:extLst>
          </p:cNvPr>
          <p:cNvSpPr txBox="1"/>
          <p:nvPr/>
        </p:nvSpPr>
        <p:spPr>
          <a:xfrm>
            <a:off x="1985962" y="3586163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/>
              <a:t>PROBLEM SOLVING</a:t>
            </a:r>
          </a:p>
        </p:txBody>
      </p:sp>
      <p:pic>
        <p:nvPicPr>
          <p:cNvPr id="5" name="Immagine 5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293C3177-F2AC-4E27-9BCA-49689592D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157" y="235743"/>
            <a:ext cx="1728788" cy="2300288"/>
          </a:xfrm>
          <a:prstGeom prst="rect">
            <a:avLst/>
          </a:prstGeom>
        </p:spPr>
      </p:pic>
      <p:pic>
        <p:nvPicPr>
          <p:cNvPr id="6" name="Immagine 6" descr="Immagine che contiene testo, persona, cornice&#10;&#10;Descrizione generata automaticamente">
            <a:extLst>
              <a:ext uri="{FF2B5EF4-FFF2-40B4-BE49-F238E27FC236}">
                <a16:creationId xmlns:a16="http://schemas.microsoft.com/office/drawing/2014/main" id="{982B0564-B6F9-4C33-B638-3EFDB2CC37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4622005" y="2936080"/>
            <a:ext cx="1550195" cy="2085976"/>
          </a:xfrm>
          <a:prstGeom prst="rect">
            <a:avLst/>
          </a:prstGeom>
        </p:spPr>
      </p:pic>
      <p:pic>
        <p:nvPicPr>
          <p:cNvPr id="7" name="Immagine 8" descr="Immagine che contiene testo, persona, elettronico&#10;&#10;Descrizione generata automaticamente">
            <a:extLst>
              <a:ext uri="{FF2B5EF4-FFF2-40B4-BE49-F238E27FC236}">
                <a16:creationId xmlns:a16="http://schemas.microsoft.com/office/drawing/2014/main" id="{0C3E3B71-733D-4C2E-80D1-87F0B9AE69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" y="1250156"/>
            <a:ext cx="1714501" cy="22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41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54"/>
          <p:cNvSpPr/>
          <p:nvPr/>
        </p:nvSpPr>
        <p:spPr>
          <a:xfrm>
            <a:off x="2645999" y="755175"/>
            <a:ext cx="6340800" cy="345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54"/>
          <p:cNvSpPr/>
          <p:nvPr/>
        </p:nvSpPr>
        <p:spPr>
          <a:xfrm>
            <a:off x="2853600" y="945525"/>
            <a:ext cx="5925600" cy="307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54"/>
          <p:cNvSpPr txBox="1">
            <a:spLocks noGrp="1"/>
          </p:cNvSpPr>
          <p:nvPr>
            <p:ph type="title"/>
          </p:nvPr>
        </p:nvSpPr>
        <p:spPr>
          <a:xfrm>
            <a:off x="4572000" y="248332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VALUTAZIONE FINALE</a:t>
            </a:r>
            <a:endParaRPr dirty="0"/>
          </a:p>
        </p:txBody>
      </p:sp>
      <p:sp>
        <p:nvSpPr>
          <p:cNvPr id="686" name="Google Shape;686;p54"/>
          <p:cNvSpPr txBox="1">
            <a:spLocks noGrp="1"/>
          </p:cNvSpPr>
          <p:nvPr>
            <p:ph type="title" idx="2"/>
          </p:nvPr>
        </p:nvSpPr>
        <p:spPr>
          <a:xfrm>
            <a:off x="7290300" y="902650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03</a:t>
            </a:r>
            <a:endParaRPr/>
          </a:p>
        </p:txBody>
      </p:sp>
      <p:cxnSp>
        <p:nvCxnSpPr>
          <p:cNvPr id="687" name="Google Shape;687;p54"/>
          <p:cNvCxnSpPr/>
          <p:nvPr/>
        </p:nvCxnSpPr>
        <p:spPr>
          <a:xfrm>
            <a:off x="7580250" y="1896675"/>
            <a:ext cx="739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CD543B9-BDED-4459-AACD-165D7AE10745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/>
          <p:nvPr/>
        </p:nvSpPr>
        <p:spPr>
          <a:xfrm>
            <a:off x="618250" y="846525"/>
            <a:ext cx="7958930" cy="7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6" name="Google Shape;216;p37"/>
          <p:cNvCxnSpPr/>
          <p:nvPr/>
        </p:nvCxnSpPr>
        <p:spPr>
          <a:xfrm>
            <a:off x="750100" y="1746600"/>
            <a:ext cx="1264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214;p37">
            <a:extLst>
              <a:ext uri="{FF2B5EF4-FFF2-40B4-BE49-F238E27FC236}">
                <a16:creationId xmlns:a16="http://schemas.microsoft.com/office/drawing/2014/main" id="{00B84A7F-A6F2-45AB-BE7C-D19FA85B2B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8250" y="993275"/>
            <a:ext cx="3851275" cy="12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600" dirty="0"/>
              <a:t>PUNTI DI FORZA E  CRITICITÀ EMERSE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1EDCA0D-87D7-4FCF-BF03-B94C05B4C0B5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F3936CB-13C7-4EDD-9E16-B96039EE9B07}"/>
              </a:ext>
            </a:extLst>
          </p:cNvPr>
          <p:cNvSpPr txBox="1"/>
          <p:nvPr/>
        </p:nvSpPr>
        <p:spPr>
          <a:xfrm>
            <a:off x="271462" y="2128837"/>
            <a:ext cx="785098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/>
              <a:t>UTILIZZO COSTANTE NELLA DIDATTICA DEL TABLET. 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47B3DF3-896A-4124-A90D-E2500E63D8C2}"/>
              </a:ext>
            </a:extLst>
          </p:cNvPr>
          <p:cNvSpPr txBox="1"/>
          <p:nvPr/>
        </p:nvSpPr>
        <p:spPr>
          <a:xfrm>
            <a:off x="1143001" y="3378994"/>
            <a:ext cx="743664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/>
              <a:t> PASSO  DI ADEGUAMENTO ALLE NUOVE TECNOLOGIE </a:t>
            </a:r>
          </a:p>
        </p:txBody>
      </p:sp>
    </p:spTree>
    <p:extLst>
      <p:ext uri="{BB962C8B-B14F-4D97-AF65-F5344CB8AC3E}">
        <p14:creationId xmlns:p14="http://schemas.microsoft.com/office/powerpoint/2010/main" val="2817192990"/>
      </p:ext>
    </p:extLst>
  </p:cSld>
  <p:clrMapOvr>
    <a:masterClrMapping/>
  </p:clrMapOvr>
</p:sld>
</file>

<file path=ppt/theme/theme1.xml><?xml version="1.0" encoding="utf-8"?>
<a:theme xmlns:a="http://schemas.openxmlformats.org/drawingml/2006/main" name="Giany Presentation by Slidesgo">
  <a:themeElements>
    <a:clrScheme name="Simple Light">
      <a:dk1>
        <a:srgbClr val="383838"/>
      </a:dk1>
      <a:lt1>
        <a:srgbClr val="F7F5F3"/>
      </a:lt1>
      <a:dk2>
        <a:srgbClr val="FFDAA7"/>
      </a:dk2>
      <a:lt2>
        <a:srgbClr val="FFBC60"/>
      </a:lt2>
      <a:accent1>
        <a:srgbClr val="FFFFFF"/>
      </a:accent1>
      <a:accent2>
        <a:srgbClr val="383838"/>
      </a:accent2>
      <a:accent3>
        <a:srgbClr val="F7F5F3"/>
      </a:accent3>
      <a:accent4>
        <a:srgbClr val="383838"/>
      </a:accent4>
      <a:accent5>
        <a:srgbClr val="FFFFFF"/>
      </a:accent5>
      <a:accent6>
        <a:srgbClr val="FFDAA7"/>
      </a:accent6>
      <a:hlink>
        <a:srgbClr val="FFB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85b70a0-26dc-4b57-8bb0-d0451a3c051c" xsi:nil="true"/>
    <lcf76f155ced4ddcb4097134ff3c332f xmlns="3ffb74af-6400-435b-add8-39f38f91beb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EC7A572B02FC440A40219E2C2FDB9E6" ma:contentTypeVersion="17" ma:contentTypeDescription="Creare un nuovo documento." ma:contentTypeScope="" ma:versionID="f7cf74370e6cbc6043030849d08097b6">
  <xsd:schema xmlns:xsd="http://www.w3.org/2001/XMLSchema" xmlns:xs="http://www.w3.org/2001/XMLSchema" xmlns:p="http://schemas.microsoft.com/office/2006/metadata/properties" xmlns:ns2="3ffb74af-6400-435b-add8-39f38f91beba" xmlns:ns3="885b70a0-26dc-4b57-8bb0-d0451a3c051c" targetNamespace="http://schemas.microsoft.com/office/2006/metadata/properties" ma:root="true" ma:fieldsID="b03e571da638f2f19c5644802b79c6e9" ns2:_="" ns3:_="">
    <xsd:import namespace="3ffb74af-6400-435b-add8-39f38f91beba"/>
    <xsd:import namespace="885b70a0-26dc-4b57-8bb0-d0451a3c05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b74af-6400-435b-add8-39f38f91b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 immagine" ma:readOnly="false" ma:fieldId="{5cf76f15-5ced-4ddc-b409-7134ff3c332f}" ma:taxonomyMulti="true" ma:sspId="d9b75bab-30b3-414c-9c31-60d0964e6c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b70a0-26dc-4b57-8bb0-d0451a3c051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dcffb14-7c1b-4cff-a0c5-8188eff86c3b}" ma:internalName="TaxCatchAll" ma:showField="CatchAllData" ma:web="885b70a0-26dc-4b57-8bb0-d0451a3c05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70023A-2EEE-4981-8F66-73D0CEA9831C}">
  <ds:schemaRefs>
    <ds:schemaRef ds:uri="http://schemas.microsoft.com/office/2006/metadata/properties"/>
    <ds:schemaRef ds:uri="http://schemas.microsoft.com/office/infopath/2007/PartnerControls"/>
    <ds:schemaRef ds:uri="885b70a0-26dc-4b57-8bb0-d0451a3c051c"/>
    <ds:schemaRef ds:uri="3ffb74af-6400-435b-add8-39f38f91beba"/>
  </ds:schemaRefs>
</ds:datastoreItem>
</file>

<file path=customXml/itemProps2.xml><?xml version="1.0" encoding="utf-8"?>
<ds:datastoreItem xmlns:ds="http://schemas.openxmlformats.org/officeDocument/2006/customXml" ds:itemID="{00165F80-275E-46D7-BEEE-51C1500360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CEF14B-B5D9-45E7-835A-1C981CF986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fb74af-6400-435b-add8-39f38f91beba"/>
    <ds:schemaRef ds:uri="885b70a0-26dc-4b57-8bb0-d0451a3c05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127</Words>
  <Application>Microsoft Office PowerPoint</Application>
  <PresentationFormat>Presentazione su schermo (16:9)</PresentationFormat>
  <Paragraphs>23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Giany Presentation by Slidesgo</vt:lpstr>
      <vt:lpstr>Nativi digitali </vt:lpstr>
      <vt:lpstr>OBIETTIVI E FINALITÀ</vt:lpstr>
      <vt:lpstr>01</vt:lpstr>
      <vt:lpstr>COME È NATA L’IDEA DELL’ATTIVITÀ?</vt:lpstr>
      <vt:lpstr>DESCRIZIONE DELLE AZIONI INTRAPRESE E ATTUATE PER LA REALIZZAZIONE DELL’ATTIVITÀ</vt:lpstr>
      <vt:lpstr>02</vt:lpstr>
      <vt:lpstr>Presentazione standard di PowerPoint</vt:lpstr>
      <vt:lpstr>VALUTAZIONE FINALE</vt:lpstr>
      <vt:lpstr>PUNTI DI FORZA E  CRITICITÀ EMERSE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</dc:title>
  <dc:creator>GABRIELLA NANNI</dc:creator>
  <cp:lastModifiedBy>Giuliana Di Campli</cp:lastModifiedBy>
  <cp:revision>292</cp:revision>
  <dcterms:modified xsi:type="dcterms:W3CDTF">2023-07-05T12:26:18Z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0x010100FEC7A572B02FC440A40219E2C2FDB9E6</vt:lpwstr>
  </property>
  <property fmtid="{D5CDD505-2E9C-101B-9397-08002B2CF9AE}" pid="3" name="MediaServiceImageTags">
    <vt:lpwstr/>
  </property>
</Properties>
</file>